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5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4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4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33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7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29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5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0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4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D979-855A-415C-8A87-E130CDFCB01C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42E1-0849-46BA-9E1A-BDEF09329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1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10.2 Reading Questions </a:t>
            </a:r>
            <a:r>
              <a:rPr lang="en-US" b="1" dirty="0" smtClean="0">
                <a:solidFill>
                  <a:srgbClr val="FF0000"/>
                </a:solidFill>
              </a:rPr>
              <a:t>Answers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5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What is one cause of a heart murmur?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 When blood leaks past the closed valve because of an improper seal.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268" y="2841624"/>
            <a:ext cx="3751432" cy="386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34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Catheterization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</a:t>
            </a:r>
            <a:r>
              <a:rPr lang="en-US" dirty="0" smtClean="0"/>
              <a:t>. List 3 external symptoms that help to detect coronary artery blockage.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Inability to sustain physical activity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Rapid breathing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General lack of energy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 Explain (in your own words) what cardiac catheterization is.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A small tube called a catheter is inserted into an artery in the groin and passed up to the aorta and heart. X-ray dye is then used to spot blockages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24" y="3097936"/>
            <a:ext cx="2390775" cy="3079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3" y="3120233"/>
            <a:ext cx="2555877" cy="319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Catheterization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2133758"/>
            <a:ext cx="5054600" cy="33486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1490692"/>
            <a:ext cx="3562350" cy="3360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78000" y="5702300"/>
            <a:ext cx="339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Inserting catheter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93000" y="5156200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X-ray dye showing coronary arteries blood flow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Heart’s Tempo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How is cardiac muscle similar/different to skeletal muscle?  Why is this difference so important?</a:t>
            </a:r>
          </a:p>
          <a:p>
            <a:pPr marL="514350" indent="-514350">
              <a:buAutoNum type="arabicPeriod" startAt="10"/>
            </a:pPr>
            <a:endParaRPr lang="en-US" dirty="0"/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Similar – striated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Different – heart muscle can contract without being stimulated by external nerves (myogenic muscle)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5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 What sets the heart’s beat or tempo? How does it work?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SA node </a:t>
            </a:r>
            <a:r>
              <a:rPr lang="en-US" b="1" dirty="0" smtClean="0">
                <a:solidFill>
                  <a:srgbClr val="FF0000"/>
                </a:solidFill>
              </a:rPr>
              <a:t>acts as a pace maker, setting a rhythm of about 70 beats per minute and stimulates the atria to contract.  The electrical signal travels to a second node, the </a:t>
            </a:r>
            <a:r>
              <a:rPr lang="en-US" b="1" u="sng" dirty="0" smtClean="0">
                <a:solidFill>
                  <a:srgbClr val="FF0000"/>
                </a:solidFill>
              </a:rPr>
              <a:t>AV node </a:t>
            </a:r>
            <a:r>
              <a:rPr lang="en-US" b="1" dirty="0" smtClean="0">
                <a:solidFill>
                  <a:srgbClr val="FF0000"/>
                </a:solidFill>
              </a:rPr>
              <a:t>which acts as a conductor, passing nerve impulses through 2 large nerve fibers called </a:t>
            </a:r>
            <a:r>
              <a:rPr lang="en-US" b="1" dirty="0" err="1" smtClean="0">
                <a:solidFill>
                  <a:srgbClr val="FF0000"/>
                </a:solidFill>
              </a:rPr>
              <a:t>Purkinji</a:t>
            </a:r>
            <a:r>
              <a:rPr lang="en-US" b="1" dirty="0" smtClean="0">
                <a:solidFill>
                  <a:srgbClr val="FF0000"/>
                </a:solidFill>
              </a:rPr>
              <a:t> Fibers, through the septum toward the ventricles.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58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Label 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701" y="2120628"/>
            <a:ext cx="5988082" cy="3873772"/>
          </a:xfrm>
        </p:spPr>
      </p:pic>
    </p:spTree>
    <p:extLst>
      <p:ext uri="{BB962C8B-B14F-4D97-AF65-F5344CB8AC3E}">
        <p14:creationId xmlns:p14="http://schemas.microsoft.com/office/powerpoint/2010/main" val="32438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 What is the role of sympathetic and parasympathetic nerves?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Sympathetic nerves </a:t>
            </a:r>
            <a:r>
              <a:rPr lang="en-US" b="1" dirty="0" smtClean="0">
                <a:solidFill>
                  <a:srgbClr val="FF0000"/>
                </a:solidFill>
              </a:rPr>
              <a:t>– stimulated during times of stress, increase heart rate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Parasympathetic nerves </a:t>
            </a:r>
            <a:r>
              <a:rPr lang="en-US" b="1" dirty="0" smtClean="0">
                <a:solidFill>
                  <a:srgbClr val="FF0000"/>
                </a:solidFill>
              </a:rPr>
              <a:t>– return the heart rate to normal resting levels following adjustments to stress.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4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 What makes the </a:t>
            </a:r>
            <a:r>
              <a:rPr lang="en-US" dirty="0" err="1" smtClean="0"/>
              <a:t>lubb</a:t>
            </a:r>
            <a:r>
              <a:rPr lang="en-US" dirty="0" smtClean="0"/>
              <a:t>-dub heart sounds?</a:t>
            </a:r>
            <a:endParaRPr lang="en-US" dirty="0"/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The closing of the heart valves</a:t>
            </a:r>
          </a:p>
          <a:p>
            <a:pPr marL="0" indent="0">
              <a:buNone/>
            </a:pPr>
            <a:r>
              <a:rPr lang="en-US" dirty="0" smtClean="0"/>
              <a:t>7.  Explain diastole and systole.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Diastole </a:t>
            </a:r>
            <a:r>
              <a:rPr lang="en-US" b="1" dirty="0" smtClean="0">
                <a:solidFill>
                  <a:srgbClr val="FF0000"/>
                </a:solidFill>
              </a:rPr>
              <a:t>– the relaxation of the ventricles</a:t>
            </a: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Systole</a:t>
            </a:r>
            <a:r>
              <a:rPr lang="en-US" b="1" dirty="0" smtClean="0">
                <a:solidFill>
                  <a:srgbClr val="FF0000"/>
                </a:solidFill>
              </a:rPr>
              <a:t> – the contraction of the ventricles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882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311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10.2 Reading Questions Answers</vt:lpstr>
      <vt:lpstr>Cardiac Catheterization</vt:lpstr>
      <vt:lpstr>PowerPoint Presentation</vt:lpstr>
      <vt:lpstr>Cardiac Catheterization</vt:lpstr>
      <vt:lpstr>Setting the Heart’s Tempo</vt:lpstr>
      <vt:lpstr>PowerPoint Presentation</vt:lpstr>
      <vt:lpstr>  Label diagram</vt:lpstr>
      <vt:lpstr>PowerPoint Presentation</vt:lpstr>
      <vt:lpstr>PowerPoint Presentation</vt:lpstr>
      <vt:lpstr>PowerPoint Presentation</vt:lpstr>
    </vt:vector>
  </TitlesOfParts>
  <Company>RDCRS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10.2 Reading Assignment Answers</dc:title>
  <dc:creator>Madelene Caine</dc:creator>
  <cp:lastModifiedBy>Madelene Caine</cp:lastModifiedBy>
  <cp:revision>9</cp:revision>
  <dcterms:created xsi:type="dcterms:W3CDTF">2015-04-16T03:47:56Z</dcterms:created>
  <dcterms:modified xsi:type="dcterms:W3CDTF">2018-11-05T22:13:07Z</dcterms:modified>
</cp:coreProperties>
</file>