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0" r:id="rId3"/>
    <p:sldId id="271" r:id="rId4"/>
    <p:sldId id="272" r:id="rId5"/>
    <p:sldId id="273" r:id="rId6"/>
    <p:sldId id="274" r:id="rId7"/>
    <p:sldId id="275" r:id="rId8"/>
    <p:sldId id="264" r:id="rId9"/>
    <p:sldId id="265" r:id="rId10"/>
    <p:sldId id="266" r:id="rId11"/>
    <p:sldId id="258" r:id="rId12"/>
    <p:sldId id="259" r:id="rId13"/>
    <p:sldId id="260" r:id="rId14"/>
    <p:sldId id="261" r:id="rId15"/>
    <p:sldId id="262" r:id="rId16"/>
    <p:sldId id="269" r:id="rId17"/>
    <p:sldId id="263" r:id="rId18"/>
    <p:sldId id="268" r:id="rId19"/>
    <p:sldId id="267"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660"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6B373440-6AFB-4CE1-958B-48E9AC2234E3}" type="datetimeFigureOut">
              <a:rPr lang="en-CA" smtClean="0"/>
              <a:t>2019-04-03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FD46DAF8-3727-4475-9348-A809DFB3FAEE}" type="slidenum">
              <a:rPr lang="en-CA" smtClean="0"/>
              <a:t>‹#›</a:t>
            </a:fld>
            <a:endParaRPr lang="en-CA"/>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373440-6AFB-4CE1-958B-48E9AC2234E3}" type="datetimeFigureOut">
              <a:rPr lang="en-CA" smtClean="0"/>
              <a:t>2019-04-03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FD46DAF8-3727-4475-9348-A809DFB3FAEE}" type="slidenum">
              <a:rPr lang="en-CA" smtClean="0"/>
              <a:t>‹#›</a:t>
            </a:fld>
            <a:endParaRPr lang="en-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B373440-6AFB-4CE1-958B-48E9AC2234E3}" type="datetimeFigureOut">
              <a:rPr lang="en-CA" smtClean="0"/>
              <a:t>2019-04-03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FD46DAF8-3727-4475-9348-A809DFB3FAEE}" type="slidenum">
              <a:rPr lang="en-CA" smtClean="0"/>
              <a:t>‹#›</a:t>
            </a:fld>
            <a:endParaRPr lang="en-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373440-6AFB-4CE1-958B-48E9AC2234E3}" type="datetimeFigureOut">
              <a:rPr lang="en-CA" smtClean="0"/>
              <a:t>2019-04-03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FD46DAF8-3727-4475-9348-A809DFB3FAEE}" type="slidenum">
              <a:rPr lang="en-CA" smtClean="0"/>
              <a:t>‹#›</a:t>
            </a:fld>
            <a:endParaRPr lang="en-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B373440-6AFB-4CE1-958B-48E9AC2234E3}" type="datetimeFigureOut">
              <a:rPr lang="en-CA" smtClean="0"/>
              <a:t>2019-04-03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FD46DAF8-3727-4475-9348-A809DFB3FAEE}" type="slidenum">
              <a:rPr lang="en-CA" smtClean="0"/>
              <a:t>‹#›</a:t>
            </a:fld>
            <a:endParaRPr lang="en-CA"/>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B373440-6AFB-4CE1-958B-48E9AC2234E3}" type="datetimeFigureOut">
              <a:rPr lang="en-CA" smtClean="0"/>
              <a:t>2019-04-03</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FD46DAF8-3727-4475-9348-A809DFB3FAEE}" type="slidenum">
              <a:rPr lang="en-CA" smtClean="0"/>
              <a:t>‹#›</a:t>
            </a:fld>
            <a:endParaRPr lang="en-C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B373440-6AFB-4CE1-958B-48E9AC2234E3}" type="datetimeFigureOut">
              <a:rPr lang="en-CA" smtClean="0"/>
              <a:t>2019-04-03</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FD46DAF8-3727-4475-9348-A809DFB3FAEE}" type="slidenum">
              <a:rPr lang="en-CA" smtClean="0"/>
              <a:t>‹#›</a:t>
            </a:fld>
            <a:endParaRPr lang="en-CA"/>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B373440-6AFB-4CE1-958B-48E9AC2234E3}" type="datetimeFigureOut">
              <a:rPr lang="en-CA" smtClean="0"/>
              <a:t>2019-04-03</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FD46DAF8-3727-4475-9348-A809DFB3FAEE}" type="slidenum">
              <a:rPr lang="en-CA" smtClean="0"/>
              <a:t>‹#›</a:t>
            </a:fld>
            <a:endParaRPr lang="en-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373440-6AFB-4CE1-958B-48E9AC2234E3}" type="datetimeFigureOut">
              <a:rPr lang="en-CA" smtClean="0"/>
              <a:t>2019-04-03</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FD46DAF8-3727-4475-9348-A809DFB3FAEE}" type="slidenum">
              <a:rPr lang="en-CA" smtClean="0"/>
              <a:t>‹#›</a:t>
            </a:fld>
            <a:endParaRPr lang="en-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B373440-6AFB-4CE1-958B-48E9AC2234E3}" type="datetimeFigureOut">
              <a:rPr lang="en-CA" smtClean="0"/>
              <a:t>2019-04-03</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FD46DAF8-3727-4475-9348-A809DFB3FAEE}" type="slidenum">
              <a:rPr lang="en-CA" smtClean="0"/>
              <a:t>‹#›</a:t>
            </a:fld>
            <a:endParaRPr lang="en-CA"/>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B373440-6AFB-4CE1-958B-48E9AC2234E3}" type="datetimeFigureOut">
              <a:rPr lang="en-CA" smtClean="0"/>
              <a:t>2019-04-03</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FD46DAF8-3727-4475-9348-A809DFB3FAEE}" type="slidenum">
              <a:rPr lang="en-CA" smtClean="0"/>
              <a:t>‹#›</a:t>
            </a:fld>
            <a:endParaRPr lang="en-C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6B373440-6AFB-4CE1-958B-48E9AC2234E3}" type="datetimeFigureOut">
              <a:rPr lang="en-CA" smtClean="0"/>
              <a:t>2019-04-03</a:t>
            </a:fld>
            <a:endParaRPr lang="en-CA"/>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CA"/>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FD46DAF8-3727-4475-9348-A809DFB3FAEE}" type="slidenum">
              <a:rPr lang="en-CA" smtClean="0"/>
              <a:t>‹#›</a:t>
            </a:fld>
            <a:endParaRPr lang="en-CA"/>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www.youtube.com/watch?v=t0IngUYN2OA"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CA" dirty="0" smtClean="0"/>
              <a:t>10.3 Regulation of blood flow </a:t>
            </a:r>
            <a:r>
              <a:rPr lang="en-CA" sz="2800" dirty="0" smtClean="0"/>
              <a:t>pgs. 328-334</a:t>
            </a:r>
            <a:endParaRPr lang="en-CA" sz="2800" dirty="0"/>
          </a:p>
        </p:txBody>
      </p:sp>
      <p:sp>
        <p:nvSpPr>
          <p:cNvPr id="3" name="Subtitle 2"/>
          <p:cNvSpPr>
            <a:spLocks noGrp="1"/>
          </p:cNvSpPr>
          <p:nvPr>
            <p:ph type="subTitle" idx="1"/>
          </p:nvPr>
        </p:nvSpPr>
        <p:spPr/>
        <p:txBody>
          <a:bodyPr>
            <a:normAutofit/>
          </a:bodyPr>
          <a:lstStyle/>
          <a:p>
            <a:r>
              <a:rPr lang="en-CA" sz="3200" dirty="0" smtClean="0"/>
              <a:t>Unit D</a:t>
            </a:r>
          </a:p>
          <a:p>
            <a:r>
              <a:rPr lang="en-CA" sz="3200" dirty="0" smtClean="0"/>
              <a:t>Biology 20</a:t>
            </a:r>
          </a:p>
          <a:p>
            <a:r>
              <a:rPr lang="en-CA" sz="3200" dirty="0" err="1" smtClean="0"/>
              <a:t>M.Caine</a:t>
            </a:r>
            <a:endParaRPr lang="en-CA" sz="3200" dirty="0"/>
          </a:p>
        </p:txBody>
      </p:sp>
    </p:spTree>
    <p:extLst>
      <p:ext uri="{BB962C8B-B14F-4D97-AF65-F5344CB8AC3E}">
        <p14:creationId xmlns:p14="http://schemas.microsoft.com/office/powerpoint/2010/main" val="385391179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Artery blockage</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123728" y="1590328"/>
            <a:ext cx="4680520" cy="4680520"/>
          </a:xfrm>
        </p:spPr>
      </p:pic>
    </p:spTree>
    <p:extLst>
      <p:ext uri="{BB962C8B-B14F-4D97-AF65-F5344CB8AC3E}">
        <p14:creationId xmlns:p14="http://schemas.microsoft.com/office/powerpoint/2010/main" val="377218371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dirty="0" smtClean="0"/>
              <a:t>Question</a:t>
            </a:r>
            <a:endParaRPr lang="en-CA" dirty="0"/>
          </a:p>
        </p:txBody>
      </p:sp>
      <p:sp>
        <p:nvSpPr>
          <p:cNvPr id="3" name="Content Placeholder 2"/>
          <p:cNvSpPr>
            <a:spLocks noGrp="1"/>
          </p:cNvSpPr>
          <p:nvPr>
            <p:ph idx="1"/>
          </p:nvPr>
        </p:nvSpPr>
        <p:spPr/>
        <p:txBody>
          <a:bodyPr>
            <a:normAutofit/>
          </a:bodyPr>
          <a:lstStyle/>
          <a:p>
            <a:pPr marL="0" indent="0">
              <a:buNone/>
            </a:pPr>
            <a:r>
              <a:rPr lang="en-CA" sz="3200" dirty="0" smtClean="0"/>
              <a:t>How </a:t>
            </a:r>
            <a:r>
              <a:rPr lang="en-CA" sz="3200" dirty="0"/>
              <a:t>does hypertension affect the circulatory system?</a:t>
            </a:r>
          </a:p>
          <a:p>
            <a:r>
              <a:rPr lang="en-CA" sz="3200" dirty="0" smtClean="0">
                <a:solidFill>
                  <a:srgbClr val="C00000"/>
                </a:solidFill>
              </a:rPr>
              <a:t>Blood vessels are often weakened and may rupture </a:t>
            </a:r>
          </a:p>
          <a:p>
            <a:r>
              <a:rPr lang="en-CA" sz="3200" dirty="0" smtClean="0">
                <a:solidFill>
                  <a:srgbClr val="C00000"/>
                </a:solidFill>
              </a:rPr>
              <a:t>The Body will compensate for weakened vessels by increasing support by adding more connective tissue</a:t>
            </a:r>
          </a:p>
          <a:p>
            <a:r>
              <a:rPr lang="en-CA" sz="3200" dirty="0" smtClean="0">
                <a:solidFill>
                  <a:srgbClr val="C00000"/>
                </a:solidFill>
              </a:rPr>
              <a:t>This causes the arteries to become hard and less elastic</a:t>
            </a:r>
            <a:endParaRPr lang="en-CA" sz="3200" dirty="0">
              <a:solidFill>
                <a:srgbClr val="C00000"/>
              </a:solidFill>
            </a:endParaRPr>
          </a:p>
        </p:txBody>
      </p:sp>
    </p:spTree>
    <p:extLst>
      <p:ext uri="{BB962C8B-B14F-4D97-AF65-F5344CB8AC3E}">
        <p14:creationId xmlns:p14="http://schemas.microsoft.com/office/powerpoint/2010/main" val="17622422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additive="base">
                                        <p:cTn id="18"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 calcmode="lin" valueType="num">
                                      <p:cBhvr additive="base">
                                        <p:cTn id="24"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anim calcmode="lin" valueType="num">
                                      <p:cBhvr additive="base">
                                        <p:cTn id="30"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dirty="0" smtClean="0"/>
              <a:t>Question</a:t>
            </a:r>
            <a:endParaRPr lang="en-CA" dirty="0"/>
          </a:p>
        </p:txBody>
      </p:sp>
      <p:sp>
        <p:nvSpPr>
          <p:cNvPr id="3" name="Content Placeholder 2"/>
          <p:cNvSpPr>
            <a:spLocks noGrp="1"/>
          </p:cNvSpPr>
          <p:nvPr>
            <p:ph idx="1"/>
          </p:nvPr>
        </p:nvSpPr>
        <p:spPr/>
        <p:txBody>
          <a:bodyPr>
            <a:normAutofit/>
          </a:bodyPr>
          <a:lstStyle/>
          <a:p>
            <a:pPr marL="0" indent="0">
              <a:buNone/>
            </a:pPr>
            <a:r>
              <a:rPr lang="en-CA" dirty="0" smtClean="0"/>
              <a:t>What </a:t>
            </a:r>
            <a:r>
              <a:rPr lang="en-CA" dirty="0"/>
              <a:t>causes hypertension?  What are two things anyone can do to avoid developing this condition?</a:t>
            </a:r>
            <a:endParaRPr lang="en-CA" dirty="0" smtClean="0"/>
          </a:p>
          <a:p>
            <a:r>
              <a:rPr lang="en-CA" dirty="0" smtClean="0">
                <a:solidFill>
                  <a:srgbClr val="FF0000"/>
                </a:solidFill>
              </a:rPr>
              <a:t>Hypertension can be hereditary</a:t>
            </a:r>
          </a:p>
          <a:p>
            <a:r>
              <a:rPr lang="en-CA" dirty="0" smtClean="0">
                <a:solidFill>
                  <a:srgbClr val="FF0000"/>
                </a:solidFill>
              </a:rPr>
              <a:t>Often caused by lifestyle (diet, activity level, smoking)</a:t>
            </a:r>
          </a:p>
          <a:p>
            <a:r>
              <a:rPr lang="en-CA" dirty="0" smtClean="0">
                <a:solidFill>
                  <a:srgbClr val="FF0000"/>
                </a:solidFill>
              </a:rPr>
              <a:t>Salt in the diet is a prime cause</a:t>
            </a:r>
            <a:endParaRPr lang="en-CA" dirty="0">
              <a:solidFill>
                <a:srgbClr val="FF0000"/>
              </a:solidFill>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87624" y="4581128"/>
            <a:ext cx="2733675" cy="1676400"/>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220072" y="4436773"/>
            <a:ext cx="2952328" cy="2040227"/>
          </a:xfrm>
          <a:prstGeom prst="rect">
            <a:avLst/>
          </a:prstGeom>
        </p:spPr>
      </p:pic>
    </p:spTree>
    <p:extLst>
      <p:ext uri="{BB962C8B-B14F-4D97-AF65-F5344CB8AC3E}">
        <p14:creationId xmlns:p14="http://schemas.microsoft.com/office/powerpoint/2010/main" val="34526860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2" presetClass="entr" presetSubtype="0" fill="hold" nodeType="clickEffect">
                                  <p:stCondLst>
                                    <p:cond delay="0"/>
                                  </p:stCondLst>
                                  <p:childTnLst>
                                    <p:set>
                                      <p:cBhvr>
                                        <p:cTn id="31" dur="1" fill="hold">
                                          <p:stCondLst>
                                            <p:cond delay="0"/>
                                          </p:stCondLst>
                                        </p:cTn>
                                        <p:tgtEl>
                                          <p:spTgt spid="4"/>
                                        </p:tgtEl>
                                        <p:attrNameLst>
                                          <p:attrName>style.visibility</p:attrName>
                                        </p:attrNameLst>
                                      </p:cBhvr>
                                      <p:to>
                                        <p:strVal val="visible"/>
                                      </p:to>
                                    </p:set>
                                    <p:animEffect transition="in" filter="fade">
                                      <p:cBhvr>
                                        <p:cTn id="32" dur="1000"/>
                                        <p:tgtEl>
                                          <p:spTgt spid="4"/>
                                        </p:tgtEl>
                                      </p:cBhvr>
                                    </p:animEffect>
                                    <p:anim calcmode="lin" valueType="num">
                                      <p:cBhvr>
                                        <p:cTn id="33" dur="1000" fill="hold"/>
                                        <p:tgtEl>
                                          <p:spTgt spid="4"/>
                                        </p:tgtEl>
                                        <p:attrNameLst>
                                          <p:attrName>ppt_x</p:attrName>
                                        </p:attrNameLst>
                                      </p:cBhvr>
                                      <p:tavLst>
                                        <p:tav tm="0">
                                          <p:val>
                                            <p:strVal val="#ppt_x"/>
                                          </p:val>
                                        </p:tav>
                                        <p:tav tm="100000">
                                          <p:val>
                                            <p:strVal val="#ppt_x"/>
                                          </p:val>
                                        </p:tav>
                                      </p:tavLst>
                                    </p:anim>
                                    <p:anim calcmode="lin" valueType="num">
                                      <p:cBhvr>
                                        <p:cTn id="34"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42" presetClass="entr" presetSubtype="0" fill="hold" nodeType="clickEffect">
                                  <p:stCondLst>
                                    <p:cond delay="0"/>
                                  </p:stCondLst>
                                  <p:childTnLst>
                                    <p:set>
                                      <p:cBhvr>
                                        <p:cTn id="38" dur="1" fill="hold">
                                          <p:stCondLst>
                                            <p:cond delay="0"/>
                                          </p:stCondLst>
                                        </p:cTn>
                                        <p:tgtEl>
                                          <p:spTgt spid="5"/>
                                        </p:tgtEl>
                                        <p:attrNameLst>
                                          <p:attrName>style.visibility</p:attrName>
                                        </p:attrNameLst>
                                      </p:cBhvr>
                                      <p:to>
                                        <p:strVal val="visible"/>
                                      </p:to>
                                    </p:set>
                                    <p:animEffect transition="in" filter="fade">
                                      <p:cBhvr>
                                        <p:cTn id="39" dur="1000"/>
                                        <p:tgtEl>
                                          <p:spTgt spid="5"/>
                                        </p:tgtEl>
                                      </p:cBhvr>
                                    </p:animEffect>
                                    <p:anim calcmode="lin" valueType="num">
                                      <p:cBhvr>
                                        <p:cTn id="40" dur="1000" fill="hold"/>
                                        <p:tgtEl>
                                          <p:spTgt spid="5"/>
                                        </p:tgtEl>
                                        <p:attrNameLst>
                                          <p:attrName>ppt_x</p:attrName>
                                        </p:attrNameLst>
                                      </p:cBhvr>
                                      <p:tavLst>
                                        <p:tav tm="0">
                                          <p:val>
                                            <p:strVal val="#ppt_x"/>
                                          </p:val>
                                        </p:tav>
                                        <p:tav tm="100000">
                                          <p:val>
                                            <p:strVal val="#ppt_x"/>
                                          </p:val>
                                        </p:tav>
                                      </p:tavLst>
                                    </p:anim>
                                    <p:anim calcmode="lin" valueType="num">
                                      <p:cBhvr>
                                        <p:cTn id="41"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CA" sz="3200" dirty="0" smtClean="0"/>
              <a:t>Problems when Blood Pressure is not Regulated</a:t>
            </a:r>
            <a:endParaRPr lang="en-CA" sz="3200" dirty="0"/>
          </a:p>
        </p:txBody>
      </p:sp>
      <p:sp>
        <p:nvSpPr>
          <p:cNvPr id="3" name="Content Placeholder 2"/>
          <p:cNvSpPr>
            <a:spLocks noGrp="1"/>
          </p:cNvSpPr>
          <p:nvPr>
            <p:ph idx="1"/>
          </p:nvPr>
        </p:nvSpPr>
        <p:spPr>
          <a:xfrm>
            <a:off x="457200" y="1916832"/>
            <a:ext cx="8229600" cy="4560168"/>
          </a:xfrm>
        </p:spPr>
        <p:txBody>
          <a:bodyPr>
            <a:normAutofit/>
          </a:bodyPr>
          <a:lstStyle/>
          <a:p>
            <a:r>
              <a:rPr lang="en-CA" sz="2800" dirty="0" smtClean="0"/>
              <a:t>Low blood pressure reduces your capacity to transport blood especially to the tissues of the brain.  This is why if your blood pressure is low, when you stand up quickly, you may feel dizzy.  When blood pressure is low, the heart usually beats more quickly.</a:t>
            </a:r>
          </a:p>
          <a:p>
            <a:r>
              <a:rPr lang="en-CA" sz="2800" dirty="0" smtClean="0"/>
              <a:t>High blood pressure can weaken the artery walls and can lead to ruptures (stroke)</a:t>
            </a:r>
            <a:endParaRPr lang="en-CA" sz="2800" dirty="0"/>
          </a:p>
        </p:txBody>
      </p:sp>
    </p:spTree>
    <p:extLst>
      <p:ext uri="{BB962C8B-B14F-4D97-AF65-F5344CB8AC3E}">
        <p14:creationId xmlns:p14="http://schemas.microsoft.com/office/powerpoint/2010/main" val="22162552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How does your body correct for high blood pressure?</a:t>
            </a:r>
            <a:endParaRPr lang="en-CA" dirty="0"/>
          </a:p>
        </p:txBody>
      </p:sp>
      <p:sp>
        <p:nvSpPr>
          <p:cNvPr id="3" name="Content Placeholder 2"/>
          <p:cNvSpPr>
            <a:spLocks noGrp="1"/>
          </p:cNvSpPr>
          <p:nvPr>
            <p:ph idx="1"/>
          </p:nvPr>
        </p:nvSpPr>
        <p:spPr/>
        <p:txBody>
          <a:bodyPr>
            <a:normAutofit/>
          </a:bodyPr>
          <a:lstStyle/>
          <a:p>
            <a:r>
              <a:rPr lang="en-CA" sz="3200" dirty="0" smtClean="0"/>
              <a:t>Receptors located in the aorta and the carotid arteries send nerve impulses to the medulla oblongata.  Messages are then sent to the sympathetic nerves and the parasympathetic nerves to dilate blood vessels and </a:t>
            </a:r>
            <a:r>
              <a:rPr lang="en-CA" sz="3200" u="sng" dirty="0" smtClean="0"/>
              <a:t>decrease cardiac output</a:t>
            </a:r>
            <a:endParaRPr lang="en-CA" sz="3200" u="sng" dirty="0"/>
          </a:p>
        </p:txBody>
      </p:sp>
    </p:spTree>
    <p:extLst>
      <p:ext uri="{BB962C8B-B14F-4D97-AF65-F5344CB8AC3E}">
        <p14:creationId xmlns:p14="http://schemas.microsoft.com/office/powerpoint/2010/main" val="37226335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How does your body correct for low blood pressure?</a:t>
            </a:r>
            <a:endParaRPr lang="en-CA" dirty="0"/>
          </a:p>
        </p:txBody>
      </p:sp>
      <p:sp>
        <p:nvSpPr>
          <p:cNvPr id="3" name="Content Placeholder 2"/>
          <p:cNvSpPr>
            <a:spLocks noGrp="1"/>
          </p:cNvSpPr>
          <p:nvPr>
            <p:ph idx="1"/>
          </p:nvPr>
        </p:nvSpPr>
        <p:spPr/>
        <p:txBody>
          <a:bodyPr>
            <a:normAutofit/>
          </a:bodyPr>
          <a:lstStyle/>
          <a:p>
            <a:r>
              <a:rPr lang="en-CA" sz="3600" dirty="0" smtClean="0"/>
              <a:t>Sympathetic nerve impulses send messages to the blood vessels to constrict and causes an </a:t>
            </a:r>
            <a:r>
              <a:rPr lang="en-CA" sz="3600" u="sng" dirty="0" smtClean="0"/>
              <a:t>increase</a:t>
            </a:r>
            <a:r>
              <a:rPr lang="en-CA" sz="3600" dirty="0" smtClean="0"/>
              <a:t> in cardiac output.  </a:t>
            </a:r>
          </a:p>
          <a:p>
            <a:r>
              <a:rPr lang="en-CA" sz="3600" dirty="0" smtClean="0"/>
              <a:t>This occurs when there is significant blood loss with an injury</a:t>
            </a:r>
            <a:endParaRPr lang="en-CA" sz="3600" dirty="0"/>
          </a:p>
        </p:txBody>
      </p:sp>
    </p:spTree>
    <p:extLst>
      <p:ext uri="{BB962C8B-B14F-4D97-AF65-F5344CB8AC3E}">
        <p14:creationId xmlns:p14="http://schemas.microsoft.com/office/powerpoint/2010/main" val="12110106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Blood Pressure Tutorial</a:t>
            </a:r>
            <a:endParaRPr lang="en-US" dirty="0"/>
          </a:p>
        </p:txBody>
      </p:sp>
      <p:sp>
        <p:nvSpPr>
          <p:cNvPr id="3" name="Content Placeholder 2"/>
          <p:cNvSpPr>
            <a:spLocks noGrp="1"/>
          </p:cNvSpPr>
          <p:nvPr>
            <p:ph idx="1"/>
          </p:nvPr>
        </p:nvSpPr>
        <p:spPr/>
        <p:txBody>
          <a:bodyPr/>
          <a:lstStyle/>
          <a:p>
            <a:r>
              <a:rPr lang="en-US" u="sng">
                <a:hlinkClick r:id="rId2"/>
              </a:rPr>
              <a:t>http://</a:t>
            </a:r>
            <a:r>
              <a:rPr lang="en-US" u="sng" smtClean="0">
                <a:hlinkClick r:id="rId2"/>
              </a:rPr>
              <a:t>www.youtube.com/watch?v=t0IngUYN2OA</a:t>
            </a:r>
            <a:endParaRPr lang="en-US" u="sng" smtClean="0"/>
          </a:p>
          <a:p>
            <a:pPr marL="0" indent="0">
              <a:buNone/>
            </a:pPr>
            <a:endParaRPr lang="en-US"/>
          </a:p>
          <a:p>
            <a:endParaRPr lang="en-US" dirty="0"/>
          </a:p>
        </p:txBody>
      </p:sp>
    </p:spTree>
    <p:extLst>
      <p:ext uri="{BB962C8B-B14F-4D97-AF65-F5344CB8AC3E}">
        <p14:creationId xmlns:p14="http://schemas.microsoft.com/office/powerpoint/2010/main" val="389600928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What </a:t>
            </a:r>
            <a:r>
              <a:rPr lang="en-CA" dirty="0" smtClean="0"/>
              <a:t>is thermoregulation and why is it important to our bodies?</a:t>
            </a:r>
            <a:endParaRPr lang="en-CA" dirty="0"/>
          </a:p>
        </p:txBody>
      </p:sp>
      <p:sp>
        <p:nvSpPr>
          <p:cNvPr id="3" name="Content Placeholder 2"/>
          <p:cNvSpPr>
            <a:spLocks noGrp="1"/>
          </p:cNvSpPr>
          <p:nvPr>
            <p:ph idx="1"/>
          </p:nvPr>
        </p:nvSpPr>
        <p:spPr/>
        <p:txBody>
          <a:bodyPr>
            <a:normAutofit/>
          </a:bodyPr>
          <a:lstStyle/>
          <a:p>
            <a:r>
              <a:rPr lang="en-CA" sz="3200" dirty="0" smtClean="0"/>
              <a:t>Thermoregulation maintains a body temperature within a range that enables our cells to function efficiently</a:t>
            </a:r>
          </a:p>
          <a:p>
            <a:r>
              <a:rPr lang="en-CA" sz="3200" dirty="0" smtClean="0"/>
              <a:t>It protects the body from excessive heat (sending signals from the hypothalamus to the vessels to dilate to increase blood flow to the skin and to the sweat glands to initiate sweating causing cooling)</a:t>
            </a:r>
          </a:p>
        </p:txBody>
      </p:sp>
    </p:spTree>
    <p:extLst>
      <p:ext uri="{BB962C8B-B14F-4D97-AF65-F5344CB8AC3E}">
        <p14:creationId xmlns:p14="http://schemas.microsoft.com/office/powerpoint/2010/main" val="23381261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Sweating!</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27584" y="1772816"/>
            <a:ext cx="4894893" cy="1665535"/>
          </a:xfr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88024" y="3745720"/>
            <a:ext cx="3396187" cy="2719656"/>
          </a:xfrm>
          <a:prstGeom prst="rect">
            <a:avLst/>
          </a:prstGeom>
        </p:spPr>
      </p:pic>
    </p:spTree>
    <p:extLst>
      <p:ext uri="{BB962C8B-B14F-4D97-AF65-F5344CB8AC3E}">
        <p14:creationId xmlns:p14="http://schemas.microsoft.com/office/powerpoint/2010/main" val="385696316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42268" y="512321"/>
            <a:ext cx="8229600" cy="4876800"/>
          </a:xfrm>
        </p:spPr>
        <p:txBody>
          <a:bodyPr/>
          <a:lstStyle/>
          <a:p>
            <a:r>
              <a:rPr lang="en-CA" sz="3200" dirty="0"/>
              <a:t>It also protects the body from excessive cold (sending signals from the hypothalamus to the vessels to constrict to reduce blood flow to the skin reducing heat loss as well to the muscles to contract – shivering to generate heat)</a:t>
            </a:r>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553889" y="4221088"/>
            <a:ext cx="3512575" cy="2088232"/>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691680" y="3926941"/>
            <a:ext cx="1704975" cy="2676525"/>
          </a:xfrm>
          <a:prstGeom prst="rect">
            <a:avLst/>
          </a:prstGeom>
        </p:spPr>
      </p:pic>
    </p:spTree>
    <p:extLst>
      <p:ext uri="{BB962C8B-B14F-4D97-AF65-F5344CB8AC3E}">
        <p14:creationId xmlns:p14="http://schemas.microsoft.com/office/powerpoint/2010/main" val="5623265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Cardiac Output</a:t>
            </a:r>
            <a:endParaRPr lang="en-US" dirty="0"/>
          </a:p>
        </p:txBody>
      </p:sp>
      <p:sp>
        <p:nvSpPr>
          <p:cNvPr id="3" name="Content Placeholder 2"/>
          <p:cNvSpPr>
            <a:spLocks noGrp="1"/>
          </p:cNvSpPr>
          <p:nvPr>
            <p:ph idx="1"/>
          </p:nvPr>
        </p:nvSpPr>
        <p:spPr/>
        <p:txBody>
          <a:bodyPr/>
          <a:lstStyle/>
          <a:p>
            <a:pPr marL="0" indent="0">
              <a:buNone/>
            </a:pPr>
            <a:r>
              <a:rPr lang="en-US" dirty="0" smtClean="0"/>
              <a:t>Cardiac Output is defined as the amount of blood that flows from the heart per minute.</a:t>
            </a:r>
          </a:p>
          <a:p>
            <a:pPr marL="0" indent="0">
              <a:buNone/>
            </a:pPr>
            <a:r>
              <a:rPr lang="en-US" dirty="0" smtClean="0"/>
              <a:t>It is calculated by the following:</a:t>
            </a:r>
          </a:p>
          <a:p>
            <a:pPr marL="0" indent="0">
              <a:buNone/>
            </a:pPr>
            <a:endParaRPr lang="en-US" dirty="0"/>
          </a:p>
          <a:p>
            <a:pPr marL="0" indent="0">
              <a:buNone/>
            </a:pPr>
            <a:r>
              <a:rPr lang="en-US" dirty="0" smtClean="0"/>
              <a:t>	</a:t>
            </a:r>
            <a:r>
              <a:rPr lang="en-US" b="1" dirty="0" smtClean="0">
                <a:solidFill>
                  <a:srgbClr val="C00000"/>
                </a:solidFill>
              </a:rPr>
              <a:t>Stroke volume (mL)  X  Heart rate (beats/min)</a:t>
            </a:r>
          </a:p>
          <a:p>
            <a:pPr marL="0" indent="0">
              <a:buNone/>
            </a:pPr>
            <a:endParaRPr lang="en-US" dirty="0"/>
          </a:p>
          <a:p>
            <a:pPr marL="0" indent="0">
              <a:buNone/>
            </a:pPr>
            <a:r>
              <a:rPr lang="en-US" dirty="0" smtClean="0"/>
              <a:t>Stroke volume is the quantity of blood pumped with each beat of the heart.  The stronger the heart contraction the greater the volume.</a:t>
            </a:r>
          </a:p>
          <a:p>
            <a:pPr marL="0" indent="0">
              <a:buNone/>
            </a:pPr>
            <a:r>
              <a:rPr lang="en-US" dirty="0" smtClean="0">
                <a:solidFill>
                  <a:srgbClr val="0070C0"/>
                </a:solidFill>
              </a:rPr>
              <a:t>Question:  What could increase the heart contraction?</a:t>
            </a:r>
            <a:endParaRPr lang="en-US" dirty="0">
              <a:solidFill>
                <a:srgbClr val="0070C0"/>
              </a:solidFill>
            </a:endParaRPr>
          </a:p>
        </p:txBody>
      </p:sp>
    </p:spTree>
    <p:extLst>
      <p:ext uri="{BB962C8B-B14F-4D97-AF65-F5344CB8AC3E}">
        <p14:creationId xmlns:p14="http://schemas.microsoft.com/office/powerpoint/2010/main" val="42914256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Cardiac Output</a:t>
            </a:r>
            <a:endParaRPr lang="en-US" dirty="0"/>
          </a:p>
        </p:txBody>
      </p:sp>
      <p:sp>
        <p:nvSpPr>
          <p:cNvPr id="3" name="Content Placeholder 2"/>
          <p:cNvSpPr>
            <a:spLocks noGrp="1"/>
          </p:cNvSpPr>
          <p:nvPr>
            <p:ph idx="1"/>
          </p:nvPr>
        </p:nvSpPr>
        <p:spPr/>
        <p:txBody>
          <a:bodyPr/>
          <a:lstStyle/>
          <a:p>
            <a:pPr marL="0" indent="0">
              <a:buNone/>
            </a:pPr>
            <a:r>
              <a:rPr lang="en-US" dirty="0" smtClean="0"/>
              <a:t>Calculation:  </a:t>
            </a:r>
          </a:p>
          <a:p>
            <a:pPr marL="0" indent="0">
              <a:buNone/>
            </a:pPr>
            <a:r>
              <a:rPr lang="en-US" dirty="0" smtClean="0"/>
              <a:t>Tammy has a stroke volume of 80mL/beat and a heart rate of 80 beats/min.  What is her cardiac output?</a:t>
            </a:r>
          </a:p>
          <a:p>
            <a:pPr marL="0" indent="0">
              <a:buNone/>
            </a:pPr>
            <a:endParaRPr lang="en-US" dirty="0"/>
          </a:p>
          <a:p>
            <a:pPr marL="0" indent="0">
              <a:buNone/>
            </a:pPr>
            <a:r>
              <a:rPr lang="en-US" dirty="0" smtClean="0"/>
              <a:t>	</a:t>
            </a:r>
            <a:r>
              <a:rPr lang="en-US" b="1" dirty="0" smtClean="0">
                <a:solidFill>
                  <a:srgbClr val="C00000"/>
                </a:solidFill>
              </a:rPr>
              <a:t>80mL/beat  x  80 beats/min =  6400mL or 6.4L/min</a:t>
            </a:r>
          </a:p>
          <a:p>
            <a:pPr marL="0" indent="0">
              <a:buNone/>
            </a:pPr>
            <a:endParaRPr lang="en-US" dirty="0"/>
          </a:p>
          <a:p>
            <a:pPr marL="0" indent="0">
              <a:buNone/>
            </a:pPr>
            <a:r>
              <a:rPr lang="en-US" dirty="0" smtClean="0"/>
              <a:t>If Tammy’s cardiac output changes to 5600mL/min and her stroke volume remains unchanged, what is her new heart rate?</a:t>
            </a:r>
          </a:p>
          <a:p>
            <a:pPr marL="0" indent="0">
              <a:buNone/>
            </a:pPr>
            <a:r>
              <a:rPr lang="en-US" dirty="0"/>
              <a:t>	</a:t>
            </a:r>
            <a:r>
              <a:rPr lang="en-US" b="1" dirty="0" smtClean="0">
                <a:solidFill>
                  <a:srgbClr val="C00000"/>
                </a:solidFill>
              </a:rPr>
              <a:t>5600mL/min / 80mL/beat  = 70 beats/min</a:t>
            </a:r>
            <a:endParaRPr lang="en-US" b="1" dirty="0">
              <a:solidFill>
                <a:srgbClr val="C00000"/>
              </a:solidFill>
            </a:endParaRPr>
          </a:p>
        </p:txBody>
      </p:sp>
    </p:spTree>
    <p:extLst>
      <p:ext uri="{BB962C8B-B14F-4D97-AF65-F5344CB8AC3E}">
        <p14:creationId xmlns:p14="http://schemas.microsoft.com/office/powerpoint/2010/main" val="37570750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3" name="Content Placeholder 2"/>
          <p:cNvSpPr>
            <a:spLocks noGrp="1"/>
          </p:cNvSpPr>
          <p:nvPr>
            <p:ph idx="1"/>
          </p:nvPr>
        </p:nvSpPr>
        <p:spPr/>
        <p:txBody>
          <a:bodyPr/>
          <a:lstStyle/>
          <a:p>
            <a:pPr marL="0" indent="0">
              <a:buNone/>
            </a:pPr>
            <a:r>
              <a:rPr lang="en-US" dirty="0" smtClean="0"/>
              <a:t>How would the size of the individual affect their cardiac output?</a:t>
            </a:r>
          </a:p>
          <a:p>
            <a:pPr marL="0" indent="0">
              <a:buNone/>
            </a:pPr>
            <a:endParaRPr lang="en-US" dirty="0"/>
          </a:p>
          <a:p>
            <a:pPr marL="0" indent="0">
              <a:buNone/>
            </a:pPr>
            <a:r>
              <a:rPr lang="en-US" dirty="0" smtClean="0"/>
              <a:t>	</a:t>
            </a:r>
            <a:r>
              <a:rPr lang="en-US" dirty="0" smtClean="0">
                <a:solidFill>
                  <a:srgbClr val="C00000"/>
                </a:solidFill>
              </a:rPr>
              <a:t>Smaller individuals require less blood and have a 	lower cardiac output</a:t>
            </a:r>
          </a:p>
          <a:p>
            <a:pPr marL="0" indent="0">
              <a:buNone/>
            </a:pPr>
            <a:endParaRPr lang="en-US" dirty="0"/>
          </a:p>
          <a:p>
            <a:pPr marL="0" indent="0">
              <a:buNone/>
            </a:pPr>
            <a:r>
              <a:rPr lang="en-US" dirty="0" smtClean="0"/>
              <a:t>Why do athletes often have lower heart rates?</a:t>
            </a:r>
          </a:p>
          <a:p>
            <a:pPr marL="0" indent="0">
              <a:buNone/>
            </a:pPr>
            <a:r>
              <a:rPr lang="en-US" dirty="0"/>
              <a:t>	</a:t>
            </a:r>
            <a:endParaRPr lang="en-US" dirty="0" smtClean="0"/>
          </a:p>
          <a:p>
            <a:pPr marL="0" indent="0">
              <a:buNone/>
            </a:pPr>
            <a:r>
              <a:rPr lang="en-US" dirty="0"/>
              <a:t>	</a:t>
            </a:r>
            <a:r>
              <a:rPr lang="en-US" dirty="0" smtClean="0">
                <a:solidFill>
                  <a:srgbClr val="C00000"/>
                </a:solidFill>
              </a:rPr>
              <a:t>Strong hearts can pump greater volumes of blood</a:t>
            </a:r>
          </a:p>
          <a:p>
            <a:pPr marL="0" indent="0">
              <a:buNone/>
            </a:pPr>
            <a:r>
              <a:rPr lang="en-US" dirty="0">
                <a:solidFill>
                  <a:srgbClr val="C00000"/>
                </a:solidFill>
              </a:rPr>
              <a:t>	</a:t>
            </a:r>
            <a:r>
              <a:rPr lang="en-US" dirty="0" smtClean="0">
                <a:solidFill>
                  <a:srgbClr val="C00000"/>
                </a:solidFill>
              </a:rPr>
              <a:t>with each beat</a:t>
            </a:r>
            <a:endParaRPr lang="en-US" dirty="0">
              <a:solidFill>
                <a:srgbClr val="C00000"/>
              </a:solidFill>
            </a:endParaRPr>
          </a:p>
        </p:txBody>
      </p:sp>
    </p:spTree>
    <p:extLst>
      <p:ext uri="{BB962C8B-B14F-4D97-AF65-F5344CB8AC3E}">
        <p14:creationId xmlns:p14="http://schemas.microsoft.com/office/powerpoint/2010/main" val="16360545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 calcmode="lin" valueType="num">
                                      <p:cBhvr additive="base">
                                        <p:cTn id="3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Blood Pressure</a:t>
            </a:r>
            <a:endParaRPr lang="en-US" dirty="0"/>
          </a:p>
        </p:txBody>
      </p:sp>
      <p:sp>
        <p:nvSpPr>
          <p:cNvPr id="3" name="Content Placeholder 2"/>
          <p:cNvSpPr>
            <a:spLocks noGrp="1"/>
          </p:cNvSpPr>
          <p:nvPr>
            <p:ph idx="1"/>
          </p:nvPr>
        </p:nvSpPr>
        <p:spPr/>
        <p:txBody>
          <a:bodyPr/>
          <a:lstStyle/>
          <a:p>
            <a:pPr marL="0" indent="0">
              <a:buNone/>
            </a:pPr>
            <a:r>
              <a:rPr lang="en-US" dirty="0" smtClean="0"/>
              <a:t>The device that is used to measure blood pressure is called a </a:t>
            </a:r>
            <a:r>
              <a:rPr lang="en-US" b="1" dirty="0" smtClean="0">
                <a:solidFill>
                  <a:srgbClr val="C00000"/>
                </a:solidFill>
              </a:rPr>
              <a:t>sphygmomanometer.</a:t>
            </a:r>
          </a:p>
          <a:p>
            <a:pPr marL="0" indent="0">
              <a:buNone/>
            </a:pPr>
            <a:endParaRPr lang="en-US" dirty="0"/>
          </a:p>
          <a:p>
            <a:pPr marL="0" indent="0">
              <a:buNone/>
            </a:pPr>
            <a:r>
              <a:rPr lang="en-US" dirty="0" smtClean="0"/>
              <a:t>This device measures the </a:t>
            </a:r>
            <a:r>
              <a:rPr lang="en-US" b="1" dirty="0" smtClean="0">
                <a:solidFill>
                  <a:srgbClr val="C00000"/>
                </a:solidFill>
              </a:rPr>
              <a:t>systolic pressure </a:t>
            </a:r>
            <a:r>
              <a:rPr lang="en-US" dirty="0" smtClean="0"/>
              <a:t>(the pressure exerted by the ventricles when they contract) and the </a:t>
            </a:r>
            <a:r>
              <a:rPr lang="en-US" b="1" dirty="0" smtClean="0">
                <a:solidFill>
                  <a:srgbClr val="C00000"/>
                </a:solidFill>
              </a:rPr>
              <a:t>diastolic pressure </a:t>
            </a:r>
            <a:r>
              <a:rPr lang="en-US" dirty="0" smtClean="0"/>
              <a:t>(the pressure of the ventricles when they relax)</a:t>
            </a:r>
            <a:endParaRPr lang="en-US" dirty="0"/>
          </a:p>
        </p:txBody>
      </p:sp>
      <p:pic>
        <p:nvPicPr>
          <p:cNvPr id="4" name="Picture 3"/>
          <p:cNvPicPr>
            <a:picLocks noChangeAspect="1"/>
          </p:cNvPicPr>
          <p:nvPr/>
        </p:nvPicPr>
        <p:blipFill>
          <a:blip r:embed="rId2"/>
          <a:stretch>
            <a:fillRect/>
          </a:stretch>
        </p:blipFill>
        <p:spPr>
          <a:xfrm>
            <a:off x="4355976" y="4221088"/>
            <a:ext cx="2376264" cy="2376264"/>
          </a:xfrm>
          <a:prstGeom prst="rect">
            <a:avLst/>
          </a:prstGeom>
        </p:spPr>
      </p:pic>
    </p:spTree>
    <p:extLst>
      <p:ext uri="{BB962C8B-B14F-4D97-AF65-F5344CB8AC3E}">
        <p14:creationId xmlns:p14="http://schemas.microsoft.com/office/powerpoint/2010/main" val="118205364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do I listen for?</a:t>
            </a:r>
            <a:endParaRPr lang="en-US" dirty="0"/>
          </a:p>
        </p:txBody>
      </p:sp>
      <p:sp>
        <p:nvSpPr>
          <p:cNvPr id="3" name="Content Placeholder 2"/>
          <p:cNvSpPr>
            <a:spLocks noGrp="1"/>
          </p:cNvSpPr>
          <p:nvPr>
            <p:ph idx="1"/>
          </p:nvPr>
        </p:nvSpPr>
        <p:spPr/>
        <p:txBody>
          <a:bodyPr/>
          <a:lstStyle/>
          <a:p>
            <a:pPr marL="0" indent="0">
              <a:buNone/>
            </a:pPr>
            <a:r>
              <a:rPr lang="en-US" dirty="0" smtClean="0"/>
              <a:t>Once the cuff has been inflated, all blood flow to the lower arm is stopped, the valve is then released to allow blood to push past the cuff and when we hear the </a:t>
            </a:r>
            <a:r>
              <a:rPr lang="en-US" dirty="0" smtClean="0">
                <a:solidFill>
                  <a:srgbClr val="C00000"/>
                </a:solidFill>
              </a:rPr>
              <a:t>first heart beat</a:t>
            </a:r>
            <a:r>
              <a:rPr lang="en-US" dirty="0" smtClean="0"/>
              <a:t>, this is the </a:t>
            </a:r>
            <a:r>
              <a:rPr lang="en-US" dirty="0" smtClean="0">
                <a:solidFill>
                  <a:srgbClr val="C00000"/>
                </a:solidFill>
              </a:rPr>
              <a:t>systolic number</a:t>
            </a:r>
            <a:r>
              <a:rPr lang="en-US" dirty="0" smtClean="0"/>
              <a:t>.</a:t>
            </a:r>
          </a:p>
          <a:p>
            <a:pPr marL="0" indent="0">
              <a:buNone/>
            </a:pPr>
            <a:r>
              <a:rPr lang="en-US" dirty="0" smtClean="0"/>
              <a:t>When I </a:t>
            </a:r>
            <a:r>
              <a:rPr lang="en-US" dirty="0" smtClean="0">
                <a:solidFill>
                  <a:srgbClr val="C00000"/>
                </a:solidFill>
              </a:rPr>
              <a:t>no longer hear the heart beat</a:t>
            </a:r>
            <a:r>
              <a:rPr lang="en-US" dirty="0" smtClean="0"/>
              <a:t>, this is the </a:t>
            </a:r>
            <a:r>
              <a:rPr lang="en-US" dirty="0" smtClean="0">
                <a:solidFill>
                  <a:srgbClr val="C00000"/>
                </a:solidFill>
              </a:rPr>
              <a:t>diastolic number.</a:t>
            </a:r>
          </a:p>
          <a:p>
            <a:pPr marL="0" indent="0">
              <a:buNone/>
            </a:pPr>
            <a:endParaRPr lang="en-US" dirty="0" smtClean="0"/>
          </a:p>
          <a:p>
            <a:pPr marL="0" indent="0">
              <a:buNone/>
            </a:pPr>
            <a:r>
              <a:rPr lang="en-US" dirty="0" smtClean="0"/>
              <a:t>Example:  </a:t>
            </a:r>
            <a:r>
              <a:rPr lang="en-US" u="sng" dirty="0" smtClean="0"/>
              <a:t>120 (systolic)</a:t>
            </a:r>
          </a:p>
          <a:p>
            <a:pPr marL="0" indent="0">
              <a:buNone/>
            </a:pPr>
            <a:r>
              <a:rPr lang="en-US" dirty="0"/>
              <a:t>	 </a:t>
            </a:r>
            <a:r>
              <a:rPr lang="en-US" dirty="0" smtClean="0"/>
              <a:t>       80  (diastolic)</a:t>
            </a:r>
            <a:endParaRPr lang="en-US" dirty="0"/>
          </a:p>
        </p:txBody>
      </p:sp>
      <p:pic>
        <p:nvPicPr>
          <p:cNvPr id="4" name="Picture 3"/>
          <p:cNvPicPr>
            <a:picLocks noChangeAspect="1"/>
          </p:cNvPicPr>
          <p:nvPr/>
        </p:nvPicPr>
        <p:blipFill>
          <a:blip r:embed="rId2"/>
          <a:stretch>
            <a:fillRect/>
          </a:stretch>
        </p:blipFill>
        <p:spPr>
          <a:xfrm>
            <a:off x="4572000" y="3789040"/>
            <a:ext cx="3963769" cy="2548136"/>
          </a:xfrm>
          <a:prstGeom prst="rect">
            <a:avLst/>
          </a:prstGeom>
        </p:spPr>
      </p:pic>
    </p:spTree>
    <p:extLst>
      <p:ext uri="{BB962C8B-B14F-4D97-AF65-F5344CB8AC3E}">
        <p14:creationId xmlns:p14="http://schemas.microsoft.com/office/powerpoint/2010/main" val="255304240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a:t>
            </a:r>
            <a:endParaRPr lang="en-US" dirty="0"/>
          </a:p>
        </p:txBody>
      </p:sp>
      <p:sp>
        <p:nvSpPr>
          <p:cNvPr id="3" name="Content Placeholder 2"/>
          <p:cNvSpPr>
            <a:spLocks noGrp="1"/>
          </p:cNvSpPr>
          <p:nvPr>
            <p:ph idx="1"/>
          </p:nvPr>
        </p:nvSpPr>
        <p:spPr/>
        <p:txBody>
          <a:bodyPr/>
          <a:lstStyle/>
          <a:p>
            <a:pPr marL="0" indent="0">
              <a:buNone/>
            </a:pPr>
            <a:r>
              <a:rPr lang="en-US" dirty="0" smtClean="0"/>
              <a:t>What are two factors that affect blood pressure that are normal changes?</a:t>
            </a:r>
          </a:p>
          <a:p>
            <a:pPr marL="0" indent="0">
              <a:buNone/>
            </a:pPr>
            <a:endParaRPr lang="en-US" dirty="0"/>
          </a:p>
          <a:p>
            <a:pPr marL="0" indent="0">
              <a:buNone/>
            </a:pPr>
            <a:r>
              <a:rPr lang="en-US" dirty="0" smtClean="0">
                <a:solidFill>
                  <a:srgbClr val="C00000"/>
                </a:solidFill>
              </a:rPr>
              <a:t>Increase in cardiac output – exercise, activity</a:t>
            </a:r>
          </a:p>
          <a:p>
            <a:pPr marL="0" indent="0">
              <a:buNone/>
            </a:pPr>
            <a:r>
              <a:rPr lang="en-US" dirty="0" smtClean="0">
                <a:solidFill>
                  <a:srgbClr val="C00000"/>
                </a:solidFill>
              </a:rPr>
              <a:t>Decrease in cardiac output – sleeping, laying down</a:t>
            </a:r>
            <a:endParaRPr lang="en-US" dirty="0">
              <a:solidFill>
                <a:srgbClr val="C00000"/>
              </a:solidFill>
            </a:endParaRPr>
          </a:p>
        </p:txBody>
      </p:sp>
    </p:spTree>
    <p:extLst>
      <p:ext uri="{BB962C8B-B14F-4D97-AF65-F5344CB8AC3E}">
        <p14:creationId xmlns:p14="http://schemas.microsoft.com/office/powerpoint/2010/main" val="38985104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a:t>
            </a:r>
            <a:endParaRPr lang="en-US" dirty="0"/>
          </a:p>
        </p:txBody>
      </p:sp>
      <p:sp>
        <p:nvSpPr>
          <p:cNvPr id="3" name="Content Placeholder 2"/>
          <p:cNvSpPr>
            <a:spLocks noGrp="1"/>
          </p:cNvSpPr>
          <p:nvPr>
            <p:ph idx="1"/>
          </p:nvPr>
        </p:nvSpPr>
        <p:spPr/>
        <p:txBody>
          <a:bodyPr/>
          <a:lstStyle/>
          <a:p>
            <a:pPr marL="0" indent="0">
              <a:buNone/>
            </a:pPr>
            <a:r>
              <a:rPr lang="en-US" dirty="0" smtClean="0"/>
              <a:t>What can cause an increase in blood pressure that could indicate a health problem?</a:t>
            </a:r>
          </a:p>
          <a:p>
            <a:pPr marL="0" indent="0">
              <a:buNone/>
            </a:pPr>
            <a:endParaRPr lang="en-US" dirty="0"/>
          </a:p>
          <a:p>
            <a:pPr marL="0" indent="0">
              <a:buNone/>
            </a:pPr>
            <a:r>
              <a:rPr lang="en-US" dirty="0" smtClean="0">
                <a:solidFill>
                  <a:srgbClr val="C00000"/>
                </a:solidFill>
              </a:rPr>
              <a:t>A blockage in an artery.  Decreased elasticity of the blood vessels – hardening of the arteries</a:t>
            </a:r>
          </a:p>
        </p:txBody>
      </p:sp>
    </p:spTree>
    <p:extLst>
      <p:ext uri="{BB962C8B-B14F-4D97-AF65-F5344CB8AC3E}">
        <p14:creationId xmlns:p14="http://schemas.microsoft.com/office/powerpoint/2010/main" val="304714155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en-US" sz="3600" dirty="0" smtClean="0"/>
              <a:t> Arteriole resistance – the diameter of the arteriole is constricted due to a blockage which reduces blood flow through the arteriole.  This can lead to stroke, weakening of the arteries, weakening of the heart.</a:t>
            </a:r>
            <a:endParaRPr lang="en-US" sz="3600" dirty="0"/>
          </a:p>
        </p:txBody>
      </p:sp>
    </p:spTree>
    <p:extLst>
      <p:ext uri="{BB962C8B-B14F-4D97-AF65-F5344CB8AC3E}">
        <p14:creationId xmlns:p14="http://schemas.microsoft.com/office/powerpoint/2010/main" val="281423406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302</TotalTime>
  <Words>659</Words>
  <Application>Microsoft Office PowerPoint</Application>
  <PresentationFormat>On-screen Show (4:3)</PresentationFormat>
  <Paragraphs>75</Paragraphs>
  <Slides>19</Slides>
  <Notes>0</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19</vt:i4>
      </vt:variant>
    </vt:vector>
  </HeadingPairs>
  <TitlesOfParts>
    <vt:vector size="21" baseType="lpstr">
      <vt:lpstr>Arial</vt:lpstr>
      <vt:lpstr>Clarity</vt:lpstr>
      <vt:lpstr>10.3 Regulation of blood flow pgs. 328-334</vt:lpstr>
      <vt:lpstr>Cardiac Output</vt:lpstr>
      <vt:lpstr>Cardiac Output</vt:lpstr>
      <vt:lpstr>Questions</vt:lpstr>
      <vt:lpstr>Blood Pressure</vt:lpstr>
      <vt:lpstr>What do I listen for?</vt:lpstr>
      <vt:lpstr>Question</vt:lpstr>
      <vt:lpstr>Question</vt:lpstr>
      <vt:lpstr>PowerPoint Presentation</vt:lpstr>
      <vt:lpstr>Artery blockage</vt:lpstr>
      <vt:lpstr>Question</vt:lpstr>
      <vt:lpstr>Question</vt:lpstr>
      <vt:lpstr>Problems when Blood Pressure is not Regulated</vt:lpstr>
      <vt:lpstr>How does your body correct for high blood pressure?</vt:lpstr>
      <vt:lpstr>How does your body correct for low blood pressure?</vt:lpstr>
      <vt:lpstr>Blood Pressure Tutorial</vt:lpstr>
      <vt:lpstr>What is thermoregulation and why is it important to our bodies?</vt:lpstr>
      <vt:lpstr>Sweating!</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10.3 Reading Questions</dc:title>
  <dc:creator>Madelene Caine</dc:creator>
  <cp:lastModifiedBy>Madelene Caine</cp:lastModifiedBy>
  <cp:revision>23</cp:revision>
  <dcterms:created xsi:type="dcterms:W3CDTF">2011-11-28T03:12:13Z</dcterms:created>
  <dcterms:modified xsi:type="dcterms:W3CDTF">2019-04-03T19:10:18Z</dcterms:modified>
</cp:coreProperties>
</file>