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4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E64B-6475-445B-AF14-1DEDF207812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9F31-461F-4929-B2C1-72314879E9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E64B-6475-445B-AF14-1DEDF207812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9F31-461F-4929-B2C1-72314879E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E64B-6475-445B-AF14-1DEDF207812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9F31-461F-4929-B2C1-72314879E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E64B-6475-445B-AF14-1DEDF207812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9F31-461F-4929-B2C1-72314879E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E64B-6475-445B-AF14-1DEDF207812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9F31-461F-4929-B2C1-72314879E9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E64B-6475-445B-AF14-1DEDF207812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9F31-461F-4929-B2C1-72314879E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E64B-6475-445B-AF14-1DEDF207812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9F31-461F-4929-B2C1-72314879E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E64B-6475-445B-AF14-1DEDF207812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9F31-461F-4929-B2C1-72314879E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E64B-6475-445B-AF14-1DEDF207812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9F31-461F-4929-B2C1-72314879E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E64B-6475-445B-AF14-1DEDF207812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9F31-461F-4929-B2C1-72314879E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E64B-6475-445B-AF14-1DEDF207812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FB9F31-461F-4929-B2C1-72314879E93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28E64B-6475-445B-AF14-1DEDF207812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FB9F31-461F-4929-B2C1-72314879E93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10.4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Capillary Fluid Exchange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Lymph</a:t>
            </a:r>
            <a:r>
              <a:rPr lang="en-US" dirty="0" smtClean="0"/>
              <a:t> – a fluid similar to blood plasma is transported in open-ended lymph vessels that are similar to veins.</a:t>
            </a:r>
          </a:p>
          <a:p>
            <a:r>
              <a:rPr lang="en-US" dirty="0" smtClean="0"/>
              <a:t>Operates by slow muscle contractions against the vessels, which are supplied with flap-like valves that prevent the backflow of fluids.</a:t>
            </a:r>
          </a:p>
          <a:p>
            <a:r>
              <a:rPr lang="en-US" dirty="0" smtClean="0"/>
              <a:t>Lymph is returned to the venous system via the right and left subclavian veins.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Lymph Nodes </a:t>
            </a:r>
            <a:r>
              <a:rPr lang="en-US" dirty="0" smtClean="0"/>
              <a:t>– a mass of tissue that stores lymphocytes and removes bacteria and foreign particles from lymph (through phagocytosis). Found at intervals along lymph vessels. 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Lymphocyte</a:t>
            </a:r>
            <a:r>
              <a:rPr lang="en-US" dirty="0" smtClean="0"/>
              <a:t> – a white blood cell that produces antibodies.</a:t>
            </a:r>
          </a:p>
          <a:p>
            <a:r>
              <a:rPr lang="en-US" dirty="0" smtClean="0"/>
              <a:t>When your throat is sore, your lymph nodes sometimes swell in your neck.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Lymphoid 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Red Bone Marrow </a:t>
            </a:r>
            <a:r>
              <a:rPr lang="en-US" dirty="0" smtClean="0"/>
              <a:t>– where all types of blood cells are produced.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Stem Cells </a:t>
            </a:r>
            <a:r>
              <a:rPr lang="en-US" dirty="0" smtClean="0"/>
              <a:t>(found in marrow) – divide at incredible rates and differentiate into different types of white blood cells. </a:t>
            </a:r>
          </a:p>
          <a:p>
            <a:r>
              <a:rPr lang="en-US" dirty="0" smtClean="0"/>
              <a:t>In children red bone marrow is found in most bones; where as in adults it is found primarily in the cranium, sternum, ribs, spinal column, and the long bones of the arms and legs – responsible for blood cell production.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Spleen</a:t>
            </a:r>
            <a:r>
              <a:rPr lang="en-US" dirty="0" smtClean="0"/>
              <a:t> – </a:t>
            </a:r>
            <a:r>
              <a:rPr lang="en-US" u="sng" dirty="0" smtClean="0"/>
              <a:t>largest lymphoid </a:t>
            </a:r>
            <a:r>
              <a:rPr lang="en-US" dirty="0" smtClean="0"/>
              <a:t>organs. Upper left side of the abdominal cavity, just below the diaphragm. It is an excellent blood reservoir. </a:t>
            </a:r>
          </a:p>
          <a:p>
            <a:r>
              <a:rPr lang="en-US" dirty="0" smtClean="0"/>
              <a:t>The spleen releases red blood cells in response to low blood pressure or when oxygen levels drop dramatically. Also helps purify blood.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Thymus gland </a:t>
            </a:r>
            <a:r>
              <a:rPr lang="en-US" dirty="0" smtClean="0"/>
              <a:t>– gets smaller with age. Front of trachea, just above the heart. </a:t>
            </a:r>
          </a:p>
          <a:p>
            <a:r>
              <a:rPr lang="en-US" dirty="0" smtClean="0"/>
              <a:t>Where T lymphocytes (or T-cells) </a:t>
            </a:r>
            <a:r>
              <a:rPr lang="en-US" u="sng" dirty="0" smtClean="0"/>
              <a:t>mature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T-cells help ensure that they will not initiate an immune response against the bodies own proteins.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560"/>
            <a:ext cx="8229600" cy="52730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Answers: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body would respond to blood loss by absorbing fluid from the ECF to help bring up blood pressure. (Absorption)</a:t>
            </a:r>
          </a:p>
          <a:p>
            <a:pPr marL="514350" indent="-514350">
              <a:buAutoNum type="arabicPeriod"/>
            </a:pPr>
            <a:r>
              <a:rPr lang="en-US" dirty="0" smtClean="0"/>
              <a:t>Lymph vessels are a series of open ended vessels that transport lymph fluid around the body.</a:t>
            </a:r>
          </a:p>
          <a:p>
            <a:pPr marL="514350" indent="-514350">
              <a:buAutoNum type="arabicPeriod"/>
            </a:pPr>
            <a:r>
              <a:rPr lang="en-US" dirty="0" smtClean="0"/>
              <a:t>Lymph is a fluid similar to plasma.  It is carried by lymph vessels and is eventually returned to the circulatory system.</a:t>
            </a:r>
          </a:p>
          <a:p>
            <a:pPr marL="0" indent="0">
              <a:buNone/>
            </a:pPr>
            <a:r>
              <a:rPr lang="en-US" dirty="0" smtClean="0"/>
              <a:t>4.  	The spleen is important because it </a:t>
            </a:r>
            <a:r>
              <a:rPr lang="en-US" dirty="0"/>
              <a:t>is an excellent </a:t>
            </a:r>
            <a:r>
              <a:rPr lang="en-US" dirty="0" smtClean="0"/>
              <a:t>	blood 	reservoir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smtClean="0"/>
              <a:t>	The </a:t>
            </a:r>
            <a:r>
              <a:rPr lang="en-US" dirty="0"/>
              <a:t>spleen releases red blood cells in response to low </a:t>
            </a:r>
            <a:r>
              <a:rPr lang="en-US" dirty="0" smtClean="0"/>
              <a:t>	blood </a:t>
            </a:r>
            <a:r>
              <a:rPr lang="en-US" dirty="0"/>
              <a:t>pressure or when oxygen levels drop </a:t>
            </a:r>
            <a:r>
              <a:rPr lang="en-US" dirty="0" smtClean="0"/>
              <a:t>	dramatically</a:t>
            </a:r>
            <a:r>
              <a:rPr lang="en-US" dirty="0"/>
              <a:t>. Also helps purify blood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Capillary Fluid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Capillaries provide cells with oxygen, glucose and amino acids and are associated with fluid exchange between the blood and surrounding extracellular fluid (ECF).</a:t>
            </a:r>
            <a:endParaRPr lang="en-US" dirty="0"/>
          </a:p>
        </p:txBody>
      </p:sp>
      <p:pic>
        <p:nvPicPr>
          <p:cNvPr id="1026" name="Picture 2" descr="http://www.coolschool.ca/lor/BI12/unit9/U09L08/CTFE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581400"/>
            <a:ext cx="3733800" cy="2922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fluids, oxygen and carbon dioxide diffuse through capillaries.</a:t>
            </a:r>
          </a:p>
          <a:p>
            <a:r>
              <a:rPr lang="en-US" dirty="0" smtClean="0"/>
              <a:t>Water and certain ions pass through spaces between cells of capillaries.</a:t>
            </a:r>
          </a:p>
          <a:p>
            <a:r>
              <a:rPr lang="en-US" dirty="0" smtClean="0"/>
              <a:t>Larger molecules and some proteins are exchanged by </a:t>
            </a:r>
            <a:r>
              <a:rPr lang="en-US" dirty="0" err="1" smtClean="0"/>
              <a:t>endocytosis</a:t>
            </a:r>
            <a:r>
              <a:rPr lang="en-US" dirty="0" smtClean="0"/>
              <a:t> or </a:t>
            </a:r>
            <a:r>
              <a:rPr lang="en-US" dirty="0" err="1" smtClean="0"/>
              <a:t>exocytosis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8209452" cy="541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248400" y="609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Venous end –   Water moves 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5105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Fluid pressure – </a:t>
            </a:r>
          </a:p>
          <a:p>
            <a:r>
              <a:rPr lang="en-US" dirty="0" smtClean="0"/>
              <a:t>15 mmHg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5334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Osmotic pressure – 25 mmHg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01000" y="2590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Venule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667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Arteriole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685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Arteriolar end – </a:t>
            </a:r>
          </a:p>
          <a:p>
            <a:r>
              <a:rPr lang="en-US" dirty="0" smtClean="0"/>
              <a:t>Water moves out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5181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Fluid pressure – </a:t>
            </a:r>
          </a:p>
          <a:p>
            <a:r>
              <a:rPr lang="en-US" dirty="0" smtClean="0"/>
              <a:t>35 mmHg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5639594" y="5104606"/>
            <a:ext cx="609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3124994" y="5104606"/>
            <a:ext cx="609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1829594" y="1599406"/>
            <a:ext cx="609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1638300" y="4838700"/>
            <a:ext cx="686594" cy="7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6819900" y="4686300"/>
            <a:ext cx="686594" cy="7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6743700" y="1638300"/>
            <a:ext cx="686594" cy="7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Fluid pressure and osmotic pressure regulate water between the blood and ECF.</a:t>
            </a:r>
          </a:p>
          <a:p>
            <a:r>
              <a:rPr lang="en-US" dirty="0" smtClean="0"/>
              <a:t>Water moves from an area of high pressure to an area of low pressure.</a:t>
            </a:r>
          </a:p>
          <a:p>
            <a:r>
              <a:rPr lang="en-US" dirty="0" smtClean="0"/>
              <a:t>The outward flow of water and small mineral ions is known as </a:t>
            </a:r>
            <a:r>
              <a:rPr lang="en-US" b="1" dirty="0" smtClean="0">
                <a:solidFill>
                  <a:schemeClr val="accent4"/>
                </a:solidFill>
              </a:rPr>
              <a:t>filtration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Capillaries are selectively permeable so proteins, red blood cells and white blood cells remain in the capillaries.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Fluid in and out of the capillaries must be balanced.</a:t>
            </a:r>
          </a:p>
          <a:p>
            <a:r>
              <a:rPr lang="en-US" dirty="0" smtClean="0"/>
              <a:t>Large proteins are found in the blood and not in the ECF.</a:t>
            </a:r>
          </a:p>
          <a:p>
            <a:r>
              <a:rPr lang="en-US" dirty="0" smtClean="0"/>
              <a:t>Osmotic pressure draws water back into the capillaries.</a:t>
            </a:r>
          </a:p>
          <a:p>
            <a:r>
              <a:rPr lang="en-US" dirty="0" smtClean="0"/>
              <a:t>The proteins in blood and dissolved minerals are responsible for the movement of fluids into the capillaries.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Movement of fluid into capillaries is called </a:t>
            </a:r>
            <a:r>
              <a:rPr lang="en-US" b="1" dirty="0" smtClean="0">
                <a:solidFill>
                  <a:schemeClr val="accent4"/>
                </a:solidFill>
              </a:rPr>
              <a:t>absorption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Concentration of solutes in the blood can change due to fluid intake and excess fluid loss through perspiration, vomiting or diarrhea.</a:t>
            </a:r>
            <a:endParaRPr lang="en-US" dirty="0"/>
          </a:p>
        </p:txBody>
      </p:sp>
      <p:pic>
        <p:nvPicPr>
          <p:cNvPr id="7170" name="Picture 2" descr="http://www.jdrf.org/images/Chapters_and_Affiliates/rocky_mountain_chapter/pepto%20bism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283075"/>
            <a:ext cx="3398901" cy="2574925"/>
          </a:xfrm>
          <a:prstGeom prst="rect">
            <a:avLst/>
          </a:prstGeom>
          <a:noFill/>
        </p:spPr>
      </p:pic>
      <p:pic>
        <p:nvPicPr>
          <p:cNvPr id="7172" name="Picture 4" descr="http://www.moneysavingmom.com/photos/uncategorized/2008/06/13/powerade12oz2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343400"/>
            <a:ext cx="2587625" cy="20916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Lymphatic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Slow leakage of proteins from capillaries into the ECF accumulate and cause osmotic pressure to decrease leaving water behind and tissues would swell </a:t>
            </a:r>
            <a:r>
              <a:rPr lang="en-US" smtClean="0"/>
              <a:t>(edema). </a:t>
            </a:r>
            <a:endParaRPr lang="en-US" dirty="0" smtClean="0"/>
          </a:p>
          <a:p>
            <a:r>
              <a:rPr lang="en-US" dirty="0" smtClean="0"/>
              <a:t>Water and proteins are drained from the ECF and returned to the circulatory system by way of another network of vessels: the lymphatic system.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4572000"/>
            <a:ext cx="3352800" cy="21553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4" name="Picture 4" descr="http://www.aikidofaq.com/bilder/anatomy/Lymphat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-148826"/>
            <a:ext cx="3736974" cy="7006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212</TotalTime>
  <Words>652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Constantia</vt:lpstr>
      <vt:lpstr>Wingdings 2</vt:lpstr>
      <vt:lpstr>Flow</vt:lpstr>
      <vt:lpstr>Chapter 10.4</vt:lpstr>
      <vt:lpstr>Capillary Fluid Exchange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Lymphatic System</vt:lpstr>
      <vt:lpstr>PowerPoint Presentation</vt:lpstr>
      <vt:lpstr>PowerPoint Presentation</vt:lpstr>
      <vt:lpstr>PowerPoint Presentation</vt:lpstr>
      <vt:lpstr>Lymphoid Organs</vt:lpstr>
      <vt:lpstr>PowerPoint Presentation</vt:lpstr>
      <vt:lpstr>PowerPoint Presentation</vt:lpstr>
      <vt:lpstr>Review Questions</vt:lpstr>
    </vt:vector>
  </TitlesOfParts>
  <Company>RDCRD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10.4</dc:title>
  <dc:creator>aalmeida</dc:creator>
  <cp:lastModifiedBy>Madelene Caine</cp:lastModifiedBy>
  <cp:revision>27</cp:revision>
  <dcterms:created xsi:type="dcterms:W3CDTF">2009-05-11T21:37:26Z</dcterms:created>
  <dcterms:modified xsi:type="dcterms:W3CDTF">2018-04-24T16:43:39Z</dcterms:modified>
</cp:coreProperties>
</file>