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822C4-60CA-4A36-AB24-953AB937E4CE}" type="datetimeFigureOut">
              <a:rPr lang="en-US" smtClean="0"/>
              <a:t>4/22/2018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B08BAD-2ED0-47FF-B709-F6193589462F}" type="slidenum">
              <a:rPr lang="en-US" smtClean="0"/>
              <a:t>‹#›</a:t>
            </a:fld>
            <a:endParaRPr lang="en-US"/>
          </a:p>
        </p:txBody>
      </p:sp>
    </p:spTree>
    <p:extLst>
      <p:ext uri="{BB962C8B-B14F-4D97-AF65-F5344CB8AC3E}">
        <p14:creationId xmlns:p14="http://schemas.microsoft.com/office/powerpoint/2010/main" val="26399092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4/22/2018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4/22/2018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4/22/2018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4/22/2018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10.4 Capillary Fluid exchange</a:t>
            </a:r>
            <a:br>
              <a:rPr lang="en-US" dirty="0" smtClean="0"/>
            </a:br>
            <a:r>
              <a:rPr lang="en-US" dirty="0" smtClean="0"/>
              <a:t>Textbook questions</a:t>
            </a:r>
            <a:br>
              <a:rPr lang="en-US" dirty="0" smtClean="0"/>
            </a:br>
            <a:r>
              <a:rPr lang="en-US" dirty="0" smtClean="0"/>
              <a:t>pg. 339</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168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Lymphocytes</a:t>
            </a:r>
            <a:endParaRPr lang="en-US" dirty="0"/>
          </a:p>
        </p:txBody>
      </p:sp>
      <p:pic>
        <p:nvPicPr>
          <p:cNvPr id="5" name="Content Placeholder 4"/>
          <p:cNvPicPr>
            <a:picLocks noGrp="1" noChangeAspect="1"/>
          </p:cNvPicPr>
          <p:nvPr>
            <p:ph idx="1"/>
          </p:nvPr>
        </p:nvPicPr>
        <p:blipFill>
          <a:blip r:embed="rId2"/>
          <a:stretch>
            <a:fillRect/>
          </a:stretch>
        </p:blipFill>
        <p:spPr>
          <a:xfrm>
            <a:off x="2933701" y="2418525"/>
            <a:ext cx="6566920" cy="3677475"/>
          </a:xfrm>
          <a:prstGeom prst="rect">
            <a:avLst/>
          </a:prstGeom>
        </p:spPr>
      </p:pic>
    </p:spTree>
    <p:extLst>
      <p:ext uri="{BB962C8B-B14F-4D97-AF65-F5344CB8AC3E}">
        <p14:creationId xmlns:p14="http://schemas.microsoft.com/office/powerpoint/2010/main" val="195544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What is the importance of the spleen?</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  The spleen is the largest lymphoid organ and acts as a reservoir for blood and a filtering site for lymph.</a:t>
            </a:r>
            <a:endParaRPr lang="en-US" sz="3200" dirty="0"/>
          </a:p>
        </p:txBody>
      </p:sp>
    </p:spTree>
    <p:extLst>
      <p:ext uri="{BB962C8B-B14F-4D97-AF65-F5344CB8AC3E}">
        <p14:creationId xmlns:p14="http://schemas.microsoft.com/office/powerpoint/2010/main" val="33354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spleen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921" y="2578669"/>
            <a:ext cx="5010157" cy="3872931"/>
          </a:xfrm>
        </p:spPr>
      </p:pic>
    </p:spTree>
    <p:extLst>
      <p:ext uri="{BB962C8B-B14F-4D97-AF65-F5344CB8AC3E}">
        <p14:creationId xmlns:p14="http://schemas.microsoft.com/office/powerpoint/2010/main" val="3242568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What two factors regulate the exchange of fluid between capillaries and the ECF?</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  Fluid pressure:  water moves from an area of high fluid pressure in the capillaries to an area of low fluid pressure in the ECF. </a:t>
            </a:r>
            <a:r>
              <a:rPr lang="en-US" sz="2800" dirty="0" smtClean="0">
                <a:solidFill>
                  <a:srgbClr val="C00000"/>
                </a:solidFill>
              </a:rPr>
              <a:t>(Filtration)</a:t>
            </a:r>
          </a:p>
          <a:p>
            <a:pPr marL="0" indent="0">
              <a:buNone/>
            </a:pPr>
            <a:r>
              <a:rPr lang="en-US" sz="2800" dirty="0" smtClean="0"/>
              <a:t>Osmotic pressure: Proteins and dissolved minerals in the blood cause fluid from the ECF to move back into the blood by osmosis. </a:t>
            </a:r>
            <a:r>
              <a:rPr lang="en-US" sz="2800" dirty="0" smtClean="0">
                <a:solidFill>
                  <a:srgbClr val="C00000"/>
                </a:solidFill>
              </a:rPr>
              <a:t>(Absorption)</a:t>
            </a:r>
            <a:endParaRPr lang="en-US" sz="2800" dirty="0">
              <a:solidFill>
                <a:srgbClr val="C00000"/>
              </a:solidFill>
            </a:endParaRPr>
          </a:p>
        </p:txBody>
      </p:sp>
    </p:spTree>
    <p:extLst>
      <p:ext uri="{BB962C8B-B14F-4D97-AF65-F5344CB8AC3E}">
        <p14:creationId xmlns:p14="http://schemas.microsoft.com/office/powerpoint/2010/main" val="38025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Pressure and osmotic pressure</a:t>
            </a:r>
            <a:endParaRPr lang="en-US" dirty="0"/>
          </a:p>
        </p:txBody>
      </p:sp>
      <p:pic>
        <p:nvPicPr>
          <p:cNvPr id="1026" name="Picture 2" descr="Image result for movement of fluid in and out of capillar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4300" y="2379300"/>
            <a:ext cx="4779122" cy="398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79400"/>
            <a:ext cx="7729728" cy="1874012"/>
          </a:xfrm>
        </p:spPr>
        <p:txBody>
          <a:bodyPr>
            <a:normAutofit fontScale="90000"/>
          </a:bodyPr>
          <a:lstStyle/>
          <a:p>
            <a:r>
              <a:rPr lang="en-US" dirty="0" smtClean="0"/>
              <a:t>2.  Use the capillary exchange model to explain how the body maintains equilibrium following a hemorrhage (severe bleed)</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  Due to the loss of blood volume during hemorrhage (severe bleeding) the osmotic balance would have higher volume outside the capillaries than in so water moves into the capillaries to restore fluid volumes. </a:t>
            </a:r>
            <a:r>
              <a:rPr lang="en-US" sz="2800" dirty="0" smtClean="0">
                <a:solidFill>
                  <a:srgbClr val="C00000"/>
                </a:solidFill>
              </a:rPr>
              <a:t>(absorption)</a:t>
            </a:r>
            <a:endParaRPr lang="en-US" sz="2800" dirty="0">
              <a:solidFill>
                <a:srgbClr val="C00000"/>
              </a:solidFill>
            </a:endParaRPr>
          </a:p>
        </p:txBody>
      </p:sp>
    </p:spTree>
    <p:extLst>
      <p:ext uri="{BB962C8B-B14F-4D97-AF65-F5344CB8AC3E}">
        <p14:creationId xmlns:p14="http://schemas.microsoft.com/office/powerpoint/2010/main" val="111055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Why does low concentration of plasma protein cause edema (fluid build up in tissue)?</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  When blood proteins are low such as in starvation, there are less solutes in the blood than normal which prevents the normal return of fluids back to the blood </a:t>
            </a:r>
            <a:r>
              <a:rPr lang="en-US" sz="3200" dirty="0" smtClean="0">
                <a:solidFill>
                  <a:srgbClr val="C00000"/>
                </a:solidFill>
              </a:rPr>
              <a:t>(decreased absorption)</a:t>
            </a:r>
            <a:r>
              <a:rPr lang="en-US" sz="3200" dirty="0" smtClean="0"/>
              <a:t> so more fluid remains in the tissues and ECF.</a:t>
            </a:r>
            <a:endParaRPr lang="en-US" sz="3200" dirty="0"/>
          </a:p>
        </p:txBody>
      </p:sp>
    </p:spTree>
    <p:extLst>
      <p:ext uri="{BB962C8B-B14F-4D97-AF65-F5344CB8AC3E}">
        <p14:creationId xmlns:p14="http://schemas.microsoft.com/office/powerpoint/2010/main" val="132517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Edema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343400" y="2600190"/>
            <a:ext cx="3995248" cy="362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12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2400"/>
            <a:ext cx="7729728" cy="2485644"/>
          </a:xfrm>
        </p:spPr>
        <p:txBody>
          <a:bodyPr>
            <a:normAutofit fontScale="90000"/>
          </a:bodyPr>
          <a:lstStyle/>
          <a:p>
            <a:r>
              <a:rPr lang="en-US" dirty="0" smtClean="0"/>
              <a:t>4.  What are lymph vessels and how are they related to the circulatory system?</a:t>
            </a:r>
            <a:br>
              <a:rPr lang="en-US" dirty="0" smtClean="0"/>
            </a:br>
            <a:r>
              <a:rPr lang="en-US" dirty="0" smtClean="0"/>
              <a:t>5.  What is lymph? How is lymph transported? Where does it eventually go?</a:t>
            </a:r>
            <a:br>
              <a:rPr lang="en-US" dirty="0" smtClean="0"/>
            </a:br>
            <a:endParaRPr lang="en-US" dirty="0"/>
          </a:p>
        </p:txBody>
      </p:sp>
      <p:sp>
        <p:nvSpPr>
          <p:cNvPr id="3" name="Content Placeholder 2"/>
          <p:cNvSpPr>
            <a:spLocks noGrp="1"/>
          </p:cNvSpPr>
          <p:nvPr>
            <p:ph idx="1"/>
          </p:nvPr>
        </p:nvSpPr>
        <p:spPr>
          <a:xfrm>
            <a:off x="2231136" y="2638044"/>
            <a:ext cx="7729728" cy="3978656"/>
          </a:xfrm>
        </p:spPr>
        <p:txBody>
          <a:bodyPr>
            <a:noAutofit/>
          </a:bodyPr>
          <a:lstStyle/>
          <a:p>
            <a:pPr marL="342900" indent="-342900">
              <a:buAutoNum type="alphaUcPeriod"/>
            </a:pPr>
            <a:r>
              <a:rPr lang="en-US" sz="2800" dirty="0" smtClean="0"/>
              <a:t>Lymph vessels are a system of open-ended vessels that collect proteins and debris from the ECF. </a:t>
            </a:r>
          </a:p>
          <a:p>
            <a:pPr marL="0" indent="0">
              <a:buNone/>
            </a:pPr>
            <a:r>
              <a:rPr lang="en-US" sz="2800" dirty="0" smtClean="0"/>
              <a:t>Lymph vessels are similar to veins – they rely on skeletal muscles to move the lymph and have valves to prevent back flow.  </a:t>
            </a:r>
          </a:p>
          <a:p>
            <a:pPr marL="0" indent="0">
              <a:buNone/>
            </a:pPr>
            <a:r>
              <a:rPr lang="en-US" sz="2800" dirty="0" smtClean="0"/>
              <a:t>A.  The lymph fluid is similar to blood plasma and lymph is eventually returned back to the circulatory system near the heart.</a:t>
            </a:r>
            <a:endParaRPr lang="en-US" sz="2800" dirty="0"/>
          </a:p>
        </p:txBody>
      </p:sp>
    </p:spTree>
    <p:extLst>
      <p:ext uri="{BB962C8B-B14F-4D97-AF65-F5344CB8AC3E}">
        <p14:creationId xmlns:p14="http://schemas.microsoft.com/office/powerpoint/2010/main" val="36541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336" y="329692"/>
            <a:ext cx="7729728" cy="1188720"/>
          </a:xfrm>
        </p:spPr>
        <p:txBody>
          <a:bodyPr/>
          <a:lstStyle/>
          <a:p>
            <a:r>
              <a:rPr lang="en-US" dirty="0" smtClean="0"/>
              <a:t>Lymphatic Vessels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572707"/>
            <a:ext cx="4292600" cy="5112408"/>
          </a:xfrm>
        </p:spPr>
      </p:pic>
    </p:spTree>
    <p:extLst>
      <p:ext uri="{BB962C8B-B14F-4D97-AF65-F5344CB8AC3E}">
        <p14:creationId xmlns:p14="http://schemas.microsoft.com/office/powerpoint/2010/main" val="2366265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Why are lymphocytes important to the immune system?</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A.  They are white blood cells that are involved in the production of antibodies.</a:t>
            </a:r>
            <a:endParaRPr lang="en-US" sz="3600" dirty="0"/>
          </a:p>
        </p:txBody>
      </p:sp>
    </p:spTree>
    <p:extLst>
      <p:ext uri="{BB962C8B-B14F-4D97-AF65-F5344CB8AC3E}">
        <p14:creationId xmlns:p14="http://schemas.microsoft.com/office/powerpoint/2010/main" val="424450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35</TotalTime>
  <Words>355</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Parcel</vt:lpstr>
      <vt:lpstr>10.4 Capillary Fluid exchange Textbook questions pg. 339</vt:lpstr>
      <vt:lpstr>1.  What two factors regulate the exchange of fluid between capillaries and the ECF?</vt:lpstr>
      <vt:lpstr>Fluid Pressure and osmotic pressure</vt:lpstr>
      <vt:lpstr>2.  Use the capillary exchange model to explain how the body maintains equilibrium following a hemorrhage (severe bleed)</vt:lpstr>
      <vt:lpstr>3.  Why does low concentration of plasma protein cause edema (fluid build up in tissue)?</vt:lpstr>
      <vt:lpstr>Edema</vt:lpstr>
      <vt:lpstr>4.  What are lymph vessels and how are they related to the circulatory system? 5.  What is lymph? How is lymph transported? Where does it eventually go? </vt:lpstr>
      <vt:lpstr>Lymphatic Vessels</vt:lpstr>
      <vt:lpstr>6.  Why are lymphocytes important to the immune system?   </vt:lpstr>
      <vt:lpstr>Lymphocytes</vt:lpstr>
      <vt:lpstr>7.  What is the importance of the spleen?</vt:lpstr>
      <vt:lpstr>spleen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 Capillary Fluid exchange Textbook questions pg. 339</dc:title>
  <dc:creator>Madelene Caine</dc:creator>
  <cp:lastModifiedBy>Madelene Caine</cp:lastModifiedBy>
  <cp:revision>11</cp:revision>
  <cp:lastPrinted>2018-04-22T21:09:12Z</cp:lastPrinted>
  <dcterms:created xsi:type="dcterms:W3CDTF">2018-04-22T20:34:38Z</dcterms:created>
  <dcterms:modified xsi:type="dcterms:W3CDTF">2018-04-22T21:09:41Z</dcterms:modified>
</cp:coreProperties>
</file>