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39"/>
  </p:handoutMasterIdLst>
  <p:sldIdLst>
    <p:sldId id="282" r:id="rId2"/>
    <p:sldId id="283" r:id="rId3"/>
    <p:sldId id="284" r:id="rId4"/>
    <p:sldId id="285" r:id="rId5"/>
    <p:sldId id="286" r:id="rId6"/>
    <p:sldId id="287" r:id="rId7"/>
    <p:sldId id="289" r:id="rId8"/>
    <p:sldId id="290" r:id="rId9"/>
    <p:sldId id="291" r:id="rId10"/>
    <p:sldId id="293" r:id="rId11"/>
    <p:sldId id="302" r:id="rId12"/>
    <p:sldId id="294" r:id="rId13"/>
    <p:sldId id="295" r:id="rId14"/>
    <p:sldId id="296" r:id="rId15"/>
    <p:sldId id="297" r:id="rId16"/>
    <p:sldId id="298" r:id="rId17"/>
    <p:sldId id="299" r:id="rId18"/>
    <p:sldId id="300" r:id="rId19"/>
    <p:sldId id="264" r:id="rId20"/>
    <p:sldId id="265" r:id="rId21"/>
    <p:sldId id="266" r:id="rId22"/>
    <p:sldId id="267" r:id="rId23"/>
    <p:sldId id="268" r:id="rId24"/>
    <p:sldId id="270" r:id="rId25"/>
    <p:sldId id="272" r:id="rId26"/>
    <p:sldId id="273" r:id="rId27"/>
    <p:sldId id="274" r:id="rId28"/>
    <p:sldId id="275" r:id="rId29"/>
    <p:sldId id="305" r:id="rId30"/>
    <p:sldId id="301" r:id="rId31"/>
    <p:sldId id="276" r:id="rId32"/>
    <p:sldId id="277" r:id="rId33"/>
    <p:sldId id="278" r:id="rId34"/>
    <p:sldId id="306" r:id="rId35"/>
    <p:sldId id="307" r:id="rId36"/>
    <p:sldId id="303" r:id="rId37"/>
    <p:sldId id="304"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967" tIns="46484" rIns="92967" bIns="46484" rtlCol="0"/>
          <a:lstStyle>
            <a:lvl1pPr algn="r">
              <a:defRPr sz="1200"/>
            </a:lvl1pPr>
          </a:lstStyle>
          <a:p>
            <a:fld id="{329FF490-C8CD-403B-B46E-D2719E6F3917}" type="datetimeFigureOut">
              <a:rPr lang="en-US" smtClean="0"/>
              <a:pPr/>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967" tIns="46484" rIns="92967" bIns="46484" rtlCol="0" anchor="b"/>
          <a:lstStyle>
            <a:lvl1pPr algn="r">
              <a:defRPr sz="1200"/>
            </a:lvl1pPr>
          </a:lstStyle>
          <a:p>
            <a:fld id="{90005551-BAB1-4B20-A518-6C0F7FD09F8C}" type="slidenum">
              <a:rPr lang="en-US" smtClean="0"/>
              <a:pPr/>
              <a:t>‹#›</a:t>
            </a:fld>
            <a:endParaRPr lang="en-US"/>
          </a:p>
        </p:txBody>
      </p:sp>
    </p:spTree>
    <p:extLst>
      <p:ext uri="{BB962C8B-B14F-4D97-AF65-F5344CB8AC3E}">
        <p14:creationId xmlns:p14="http://schemas.microsoft.com/office/powerpoint/2010/main" val="36603150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4C2C4E2-3A0D-4A0E-A3F0-6E20D6ED16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D1264BE0-8E67-403B-926E-ECFF04C5B4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2C4E2-3A0D-4A0E-A3F0-6E20D6ED16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2C4E2-3A0D-4A0E-A3F0-6E20D6ED16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2C4E2-3A0D-4A0E-A3F0-6E20D6ED16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24A4DD-F3AF-4D18-9C67-C92A0552885E}"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2C4E2-3A0D-4A0E-A3F0-6E20D6ED16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24A4DD-F3AF-4D18-9C67-C92A0552885E}" type="datetimeFigureOut">
              <a:rPr lang="en-US" smtClean="0"/>
              <a:pPr/>
              <a:t>11/13/2018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C2C4E2-3A0D-4A0E-A3F0-6E20D6ED16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strographics.com/GalleryPrints/Display/GP2001.jpg"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 Id="rId4" Type="http://schemas.openxmlformats.org/officeDocument/2006/relationships/image" Target="../media/image21.jpeg"/></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encarta.msn.com/xrefmedia/sharemed/targets/images/pho/35a5c/35A5C297.jpg"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dc.med.nagasaki-u.ac.jp/n50/disaster/BMFum-b-big.gif" TargetMode="Externa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MMj03957350000[1]"/>
          <p:cNvPicPr>
            <a:picLocks noChangeAspect="1" noChangeArrowheads="1" noCrop="1"/>
          </p:cNvPicPr>
          <p:nvPr/>
        </p:nvPicPr>
        <p:blipFill>
          <a:blip r:embed="rId2" cstate="print"/>
          <a:srcRect/>
          <a:stretch>
            <a:fillRect/>
          </a:stretch>
        </p:blipFill>
        <p:spPr bwMode="auto">
          <a:xfrm>
            <a:off x="5867400" y="1268413"/>
            <a:ext cx="2706688" cy="2706687"/>
          </a:xfrm>
          <a:prstGeom prst="rect">
            <a:avLst/>
          </a:prstGeom>
          <a:noFill/>
        </p:spPr>
      </p:pic>
      <p:sp>
        <p:nvSpPr>
          <p:cNvPr id="2050" name="Rectangle 2"/>
          <p:cNvSpPr>
            <a:spLocks noGrp="1" noChangeArrowheads="1"/>
          </p:cNvSpPr>
          <p:nvPr>
            <p:ph type="ctrTitle"/>
          </p:nvPr>
        </p:nvSpPr>
        <p:spPr>
          <a:xfrm>
            <a:off x="1143000" y="2209800"/>
            <a:ext cx="7772400" cy="3341688"/>
          </a:xfrm>
        </p:spPr>
        <p:txBody>
          <a:bodyPr>
            <a:normAutofit/>
          </a:bodyPr>
          <a:lstStyle/>
          <a:p>
            <a:r>
              <a:rPr lang="en-US" sz="4900" dirty="0" smtClean="0"/>
              <a:t>Blood and </a:t>
            </a:r>
            <a:r>
              <a:rPr lang="en-US" sz="4900" dirty="0"/>
              <a:t/>
            </a:r>
            <a:br>
              <a:rPr lang="en-US" sz="4900" dirty="0"/>
            </a:br>
            <a:r>
              <a:rPr lang="en-US" sz="4900" dirty="0"/>
              <a:t>  </a:t>
            </a:r>
            <a:r>
              <a:rPr lang="en-US" sz="4900" dirty="0" smtClean="0"/>
              <a:t>Immunity </a:t>
            </a:r>
            <a:br>
              <a:rPr lang="en-US" sz="4900" dirty="0" smtClean="0"/>
            </a:br>
            <a:r>
              <a:rPr lang="en-US" sz="4900" dirty="0" smtClean="0"/>
              <a:t>Chapter 11.1</a:t>
            </a:r>
            <a:endParaRPr lang="en-US" sz="4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Platelets</a:t>
            </a:r>
          </a:p>
        </p:txBody>
      </p:sp>
      <p:sp>
        <p:nvSpPr>
          <p:cNvPr id="27651" name="Rectangle 3"/>
          <p:cNvSpPr>
            <a:spLocks noGrp="1" noChangeArrowheads="1"/>
          </p:cNvSpPr>
          <p:nvPr>
            <p:ph idx="1"/>
          </p:nvPr>
        </p:nvSpPr>
        <p:spPr/>
        <p:txBody>
          <a:bodyPr/>
          <a:lstStyle/>
          <a:p>
            <a:r>
              <a:rPr lang="en-US" dirty="0"/>
              <a:t>Platelets are cytoplasmic fragments that break off from unusually large cells found in the bone marrow</a:t>
            </a:r>
          </a:p>
          <a:p>
            <a:r>
              <a:rPr lang="en-US" dirty="0"/>
              <a:t>They play an essential role in the clotting of blood and in plugging breaks in blood vessels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 calcmode="lin" valueType="num">
                                      <p:cBhvr additive="base">
                                        <p:cTn id="12"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7651">
                                            <p:txEl>
                                              <p:pRg st="1" end="1"/>
                                            </p:txEl>
                                          </p:spTgt>
                                        </p:tgtEl>
                                        <p:attrNameLst>
                                          <p:attrName>style.visibility</p:attrName>
                                        </p:attrNameLst>
                                      </p:cBhvr>
                                      <p:to>
                                        <p:strVal val="visible"/>
                                      </p:to>
                                    </p:set>
                                    <p:anim calcmode="lin" valueType="num">
                                      <p:cBhvr additive="base">
                                        <p:cTn id="18"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questions</a:t>
            </a:r>
            <a:endParaRPr lang="en-US" dirty="0"/>
          </a:p>
        </p:txBody>
      </p:sp>
      <p:sp>
        <p:nvSpPr>
          <p:cNvPr id="5" name="Content Placeholder 4"/>
          <p:cNvSpPr>
            <a:spLocks noGrp="1"/>
          </p:cNvSpPr>
          <p:nvPr>
            <p:ph idx="1"/>
          </p:nvPr>
        </p:nvSpPr>
        <p:spPr/>
        <p:txBody>
          <a:bodyPr/>
          <a:lstStyle/>
          <a:p>
            <a:r>
              <a:rPr lang="en-US" dirty="0" smtClean="0"/>
              <a:t>Do #</a:t>
            </a:r>
            <a:r>
              <a:rPr lang="en-US" b="1" dirty="0" smtClean="0"/>
              <a:t>1</a:t>
            </a:r>
            <a:r>
              <a:rPr lang="en-US" dirty="0" smtClean="0"/>
              <a:t>-6 on page 352</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The Functions of Blood</a:t>
            </a:r>
          </a:p>
        </p:txBody>
      </p:sp>
      <p:sp>
        <p:nvSpPr>
          <p:cNvPr id="3075" name="Rectangle 3"/>
          <p:cNvSpPr>
            <a:spLocks noGrp="1" noChangeArrowheads="1"/>
          </p:cNvSpPr>
          <p:nvPr>
            <p:ph idx="1"/>
          </p:nvPr>
        </p:nvSpPr>
        <p:spPr/>
        <p:txBody>
          <a:bodyPr/>
          <a:lstStyle/>
          <a:p>
            <a:pPr marL="609600" indent="-609600"/>
            <a:r>
              <a:rPr lang="en-US" dirty="0"/>
              <a:t>Blood is the most abundant fluid in our bodies.  It does a number of jobs to keep us healthy and strong including distribution of substances throughout our bodies, regulation of blood levels and body protection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Distribution</a:t>
            </a:r>
          </a:p>
        </p:txBody>
      </p:sp>
      <p:sp>
        <p:nvSpPr>
          <p:cNvPr id="28675" name="Rectangle 3"/>
          <p:cNvSpPr>
            <a:spLocks noGrp="1" noChangeArrowheads="1"/>
          </p:cNvSpPr>
          <p:nvPr>
            <p:ph idx="1"/>
          </p:nvPr>
        </p:nvSpPr>
        <p:spPr/>
        <p:txBody>
          <a:bodyPr/>
          <a:lstStyle/>
          <a:p>
            <a:pPr marL="609600" indent="-609600">
              <a:buFont typeface="Wingdings" pitchFamily="2" charset="2"/>
              <a:buAutoNum type="arabicPeriod"/>
            </a:pPr>
            <a:r>
              <a:rPr lang="en-US" sz="2800" dirty="0" smtClean="0"/>
              <a:t>Delivering oxygen from the lungs and nutrients from the digestive tract to all body cells</a:t>
            </a:r>
          </a:p>
          <a:p>
            <a:pPr marL="609600" indent="-609600">
              <a:buFont typeface="Wingdings" pitchFamily="2" charset="2"/>
              <a:buAutoNum type="arabicPeriod"/>
            </a:pPr>
            <a:r>
              <a:rPr lang="en-US" sz="2800" dirty="0" smtClean="0"/>
              <a:t>Transporting metabolic waste products from cells to elimination sites</a:t>
            </a:r>
          </a:p>
          <a:p>
            <a:pPr marL="609600" indent="-609600">
              <a:buFont typeface="Wingdings" pitchFamily="2" charset="2"/>
              <a:buAutoNum type="arabicPeriod"/>
            </a:pPr>
            <a:r>
              <a:rPr lang="en-US" sz="2800" dirty="0" smtClean="0"/>
              <a:t>Transporting hormones from the endocrine organs to their target organs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 calcmode="lin" valueType="num">
                                      <p:cBhvr additive="base">
                                        <p:cTn id="18"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8675">
                                            <p:txEl>
                                              <p:pRg st="2" end="2"/>
                                            </p:txEl>
                                          </p:spTgt>
                                        </p:tgtEl>
                                        <p:attrNameLst>
                                          <p:attrName>style.visibility</p:attrName>
                                        </p:attrNameLst>
                                      </p:cBhvr>
                                      <p:to>
                                        <p:strVal val="visible"/>
                                      </p:to>
                                    </p:set>
                                    <p:anim calcmode="lin" valueType="num">
                                      <p:cBhvr additive="base">
                                        <p:cTn id="24"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US" dirty="0"/>
              <a:t>Regulation</a:t>
            </a:r>
          </a:p>
        </p:txBody>
      </p:sp>
      <p:sp>
        <p:nvSpPr>
          <p:cNvPr id="4102" name="Rectangle 6"/>
          <p:cNvSpPr>
            <a:spLocks noGrp="1" noChangeArrowheads="1"/>
          </p:cNvSpPr>
          <p:nvPr>
            <p:ph idx="1"/>
          </p:nvPr>
        </p:nvSpPr>
        <p:spPr/>
        <p:txBody>
          <a:bodyPr/>
          <a:lstStyle/>
          <a:p>
            <a:pPr marL="609600" indent="-609600">
              <a:buFont typeface="Wingdings" pitchFamily="2" charset="2"/>
              <a:buAutoNum type="arabicPeriod"/>
            </a:pPr>
            <a:r>
              <a:rPr lang="en-US" sz="2800" dirty="0"/>
              <a:t>Maintain appropriate body temperature by vasoconstriction and </a:t>
            </a:r>
            <a:r>
              <a:rPr lang="en-US" sz="2800" dirty="0" smtClean="0"/>
              <a:t>vasodilatation</a:t>
            </a:r>
            <a:endParaRPr lang="en-US" sz="2800" dirty="0"/>
          </a:p>
          <a:p>
            <a:pPr marL="609600" indent="-609600">
              <a:buFont typeface="Wingdings" pitchFamily="2" charset="2"/>
              <a:buAutoNum type="arabicPeriod"/>
            </a:pPr>
            <a:r>
              <a:rPr lang="en-US" sz="2800" dirty="0"/>
              <a:t>Maintain normal pH in body tissues</a:t>
            </a:r>
          </a:p>
          <a:p>
            <a:pPr marL="990600" lvl="1" indent="-533400">
              <a:buFontTx/>
              <a:buChar char="-"/>
            </a:pPr>
            <a:r>
              <a:rPr lang="en-US" sz="2400" dirty="0"/>
              <a:t>blood proteins act as buffers</a:t>
            </a:r>
          </a:p>
          <a:p>
            <a:pPr marL="990600" lvl="1" indent="-533400">
              <a:buFontTx/>
              <a:buChar char="-"/>
            </a:pPr>
            <a:r>
              <a:rPr lang="en-US" sz="2400" dirty="0"/>
              <a:t>reservoir of bicarbonate ions</a:t>
            </a:r>
          </a:p>
          <a:p>
            <a:pPr marL="609600" indent="-609600">
              <a:buFont typeface="Wingdings" pitchFamily="2" charset="2"/>
              <a:buAutoNum type="arabicPeriod" startAt="3"/>
            </a:pPr>
            <a:r>
              <a:rPr lang="en-US" sz="2800" dirty="0"/>
              <a:t>Maintain adequate fluid volume in the circulatory system</a:t>
            </a:r>
          </a:p>
          <a:p>
            <a:pPr marL="990600" lvl="1" indent="-533400">
              <a:buFontTx/>
              <a:buChar char="-"/>
            </a:pPr>
            <a:r>
              <a:rPr lang="en-US" sz="2400" dirty="0"/>
              <a:t>salts and blood proteins prevent excess fluid loss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02">
                                            <p:txEl>
                                              <p:pRg st="0" end="0"/>
                                            </p:txEl>
                                          </p:spTgt>
                                        </p:tgtEl>
                                        <p:attrNameLst>
                                          <p:attrName>style.visibility</p:attrName>
                                        </p:attrNameLst>
                                      </p:cBhvr>
                                      <p:to>
                                        <p:strVal val="visible"/>
                                      </p:to>
                                    </p:set>
                                    <p:anim calcmode="lin" valueType="num">
                                      <p:cBhvr additive="base">
                                        <p:cTn id="12" dur="500" fill="hold"/>
                                        <p:tgtEl>
                                          <p:spTgt spid="410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102">
                                            <p:txEl>
                                              <p:pRg st="1" end="1"/>
                                            </p:txEl>
                                          </p:spTgt>
                                        </p:tgtEl>
                                        <p:attrNameLst>
                                          <p:attrName>style.visibility</p:attrName>
                                        </p:attrNameLst>
                                      </p:cBhvr>
                                      <p:to>
                                        <p:strVal val="visible"/>
                                      </p:to>
                                    </p:set>
                                    <p:anim calcmode="lin" valueType="num">
                                      <p:cBhvr additive="base">
                                        <p:cTn id="18" dur="500" fill="hold"/>
                                        <p:tgtEl>
                                          <p:spTgt spid="410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102">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102">
                                            <p:txEl>
                                              <p:pRg st="2" end="2"/>
                                            </p:txEl>
                                          </p:spTgt>
                                        </p:tgtEl>
                                        <p:attrNameLst>
                                          <p:attrName>style.visibility</p:attrName>
                                        </p:attrNameLst>
                                      </p:cBhvr>
                                      <p:to>
                                        <p:strVal val="visible"/>
                                      </p:to>
                                    </p:set>
                                    <p:anim calcmode="lin" valueType="num">
                                      <p:cBhvr additive="base">
                                        <p:cTn id="22" dur="500" fill="hold"/>
                                        <p:tgtEl>
                                          <p:spTgt spid="410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102">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4102">
                                            <p:txEl>
                                              <p:pRg st="3" end="3"/>
                                            </p:txEl>
                                          </p:spTgt>
                                        </p:tgtEl>
                                        <p:attrNameLst>
                                          <p:attrName>style.visibility</p:attrName>
                                        </p:attrNameLst>
                                      </p:cBhvr>
                                      <p:to>
                                        <p:strVal val="visible"/>
                                      </p:to>
                                    </p:set>
                                    <p:anim calcmode="lin" valueType="num">
                                      <p:cBhvr additive="base">
                                        <p:cTn id="26" dur="500" fill="hold"/>
                                        <p:tgtEl>
                                          <p:spTgt spid="410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1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102">
                                            <p:txEl>
                                              <p:pRg st="4" end="4"/>
                                            </p:txEl>
                                          </p:spTgt>
                                        </p:tgtEl>
                                        <p:attrNameLst>
                                          <p:attrName>style.visibility</p:attrName>
                                        </p:attrNameLst>
                                      </p:cBhvr>
                                      <p:to>
                                        <p:strVal val="visible"/>
                                      </p:to>
                                    </p:set>
                                    <p:anim calcmode="lin" valueType="num">
                                      <p:cBhvr additive="base">
                                        <p:cTn id="32" dur="500" fill="hold"/>
                                        <p:tgtEl>
                                          <p:spTgt spid="410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102">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102">
                                            <p:txEl>
                                              <p:pRg st="5" end="5"/>
                                            </p:txEl>
                                          </p:spTgt>
                                        </p:tgtEl>
                                        <p:attrNameLst>
                                          <p:attrName>style.visibility</p:attrName>
                                        </p:attrNameLst>
                                      </p:cBhvr>
                                      <p:to>
                                        <p:strVal val="visible"/>
                                      </p:to>
                                    </p:set>
                                    <p:anim calcmode="lin" valueType="num">
                                      <p:cBhvr additive="base">
                                        <p:cTn id="36" dur="500" fill="hold"/>
                                        <p:tgtEl>
                                          <p:spTgt spid="4102">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1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68313" y="692150"/>
            <a:ext cx="8229600" cy="4525963"/>
          </a:xfrm>
        </p:spPr>
        <p:txBody>
          <a:bodyPr/>
          <a:lstStyle/>
          <a:p>
            <a:pPr marL="990600" lvl="1" indent="-533400">
              <a:buFontTx/>
              <a:buNone/>
            </a:pPr>
            <a:r>
              <a:rPr lang="en-US" b="1" dirty="0"/>
              <a:t>PROTECTION</a:t>
            </a:r>
          </a:p>
          <a:p>
            <a:pPr marL="990600" lvl="1" indent="-533400">
              <a:buFontTx/>
              <a:buNone/>
            </a:pPr>
            <a:r>
              <a:rPr lang="en-US" dirty="0"/>
              <a:t>	1.  protects our bodies against excessive blood loss (clotting and spasms)</a:t>
            </a:r>
          </a:p>
          <a:p>
            <a:pPr marL="990600" lvl="1" indent="-533400">
              <a:buFontTx/>
              <a:buNone/>
            </a:pPr>
            <a:r>
              <a:rPr lang="en-US" dirty="0"/>
              <a:t>	2.  protection against foreign invaders through the lines of defense of the immune systems white blood cells (</a:t>
            </a:r>
            <a:r>
              <a:rPr lang="en-US" dirty="0" smtClean="0"/>
              <a:t>WBC) </a:t>
            </a:r>
            <a:r>
              <a:rPr lang="en-US" dirty="0"/>
              <a:t>and antibodies</a:t>
            </a:r>
          </a:p>
        </p:txBody>
      </p:sp>
      <p:pic>
        <p:nvPicPr>
          <p:cNvPr id="5125" name="Picture 5" descr="antibodies"/>
          <p:cNvPicPr>
            <a:picLocks noChangeAspect="1" noChangeArrowheads="1"/>
          </p:cNvPicPr>
          <p:nvPr/>
        </p:nvPicPr>
        <p:blipFill>
          <a:blip r:embed="rId2" cstate="print"/>
          <a:srcRect/>
          <a:stretch>
            <a:fillRect/>
          </a:stretch>
        </p:blipFill>
        <p:spPr bwMode="auto">
          <a:xfrm>
            <a:off x="539750" y="4005263"/>
            <a:ext cx="4319588" cy="2609850"/>
          </a:xfrm>
          <a:prstGeom prst="rect">
            <a:avLst/>
          </a:prstGeom>
          <a:noFill/>
        </p:spPr>
      </p:pic>
      <p:pic>
        <p:nvPicPr>
          <p:cNvPr id="5127" name="Picture 7" descr="GP2001">
            <a:hlinkClick r:id="rId3"/>
          </p:cNvPr>
          <p:cNvPicPr>
            <a:picLocks noChangeAspect="1" noChangeArrowheads="1"/>
          </p:cNvPicPr>
          <p:nvPr/>
        </p:nvPicPr>
        <p:blipFill>
          <a:blip r:embed="rId4" cstate="print"/>
          <a:srcRect l="11569" r="10617"/>
          <a:stretch>
            <a:fillRect/>
          </a:stretch>
        </p:blipFill>
        <p:spPr bwMode="auto">
          <a:xfrm>
            <a:off x="6051550" y="3573463"/>
            <a:ext cx="2408238" cy="3095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 calcmode="lin" valueType="num">
                                      <p:cBhvr additive="base">
                                        <p:cTn id="12"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123">
                                            <p:txEl>
                                              <p:pRg st="2" end="2"/>
                                            </p:txEl>
                                          </p:spTgt>
                                        </p:tgtEl>
                                        <p:attrNameLst>
                                          <p:attrName>style.visibility</p:attrName>
                                        </p:attrNameLst>
                                      </p:cBhvr>
                                      <p:to>
                                        <p:strVal val="visible"/>
                                      </p:to>
                                    </p:set>
                                    <p:anim calcmode="lin" valueType="num">
                                      <p:cBhvr additive="base">
                                        <p:cTn id="18"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5125"/>
                                        </p:tgtEl>
                                        <p:attrNameLst>
                                          <p:attrName>style.visibility</p:attrName>
                                        </p:attrNameLst>
                                      </p:cBhvr>
                                      <p:to>
                                        <p:strVal val="visible"/>
                                      </p:to>
                                    </p:set>
                                    <p:animEffect transition="in" filter="box(in)">
                                      <p:cBhvr>
                                        <p:cTn id="24" dur="500"/>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5127"/>
                                        </p:tgtEl>
                                        <p:attrNameLst>
                                          <p:attrName>style.visibility</p:attrName>
                                        </p:attrNameLst>
                                      </p:cBhvr>
                                      <p:to>
                                        <p:strVal val="visible"/>
                                      </p:to>
                                    </p:set>
                                    <p:animEffect transition="in" filter="checkerboard(across)">
                                      <p:cBhvr>
                                        <p:cTn id="29"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288" y="333375"/>
            <a:ext cx="7543800" cy="1431925"/>
          </a:xfrm>
        </p:spPr>
        <p:txBody>
          <a:bodyPr/>
          <a:lstStyle/>
          <a:p>
            <a:r>
              <a:rPr lang="en-US" dirty="0"/>
              <a:t>Blood Disorders	</a:t>
            </a:r>
          </a:p>
        </p:txBody>
      </p:sp>
      <p:sp>
        <p:nvSpPr>
          <p:cNvPr id="32771" name="Rectangle 3"/>
          <p:cNvSpPr>
            <a:spLocks noGrp="1" noChangeArrowheads="1"/>
          </p:cNvSpPr>
          <p:nvPr>
            <p:ph idx="1"/>
          </p:nvPr>
        </p:nvSpPr>
        <p:spPr>
          <a:xfrm>
            <a:off x="1066800" y="1981200"/>
            <a:ext cx="7543800" cy="4471988"/>
          </a:xfrm>
        </p:spPr>
        <p:txBody>
          <a:bodyPr/>
          <a:lstStyle/>
          <a:p>
            <a:pPr>
              <a:lnSpc>
                <a:spcPct val="90000"/>
              </a:lnSpc>
            </a:pPr>
            <a:r>
              <a:rPr lang="en-US" dirty="0"/>
              <a:t>Anemia- A condition where the blood has an abnormally low oxygen carrying ability</a:t>
            </a:r>
          </a:p>
          <a:p>
            <a:pPr>
              <a:lnSpc>
                <a:spcPct val="90000"/>
              </a:lnSpc>
            </a:pPr>
            <a:r>
              <a:rPr lang="en-US" dirty="0"/>
              <a:t>Causes include</a:t>
            </a:r>
          </a:p>
          <a:p>
            <a:pPr lvl="1">
              <a:lnSpc>
                <a:spcPct val="90000"/>
              </a:lnSpc>
            </a:pPr>
            <a:r>
              <a:rPr lang="en-US" dirty="0"/>
              <a:t>insufficient # RBC</a:t>
            </a:r>
          </a:p>
          <a:p>
            <a:pPr lvl="1">
              <a:lnSpc>
                <a:spcPct val="90000"/>
              </a:lnSpc>
            </a:pPr>
            <a:r>
              <a:rPr lang="en-US" dirty="0"/>
              <a:t>decreased hemoglobin (no iron</a:t>
            </a:r>
            <a:r>
              <a:rPr lang="en-US" dirty="0">
                <a:sym typeface="Wingdings" pitchFamily="2" charset="2"/>
              </a:rPr>
              <a:t> hemoglobin RBC)</a:t>
            </a:r>
          </a:p>
          <a:p>
            <a:pPr lvl="1">
              <a:lnSpc>
                <a:spcPct val="90000"/>
              </a:lnSpc>
            </a:pPr>
            <a:r>
              <a:rPr lang="en-US" dirty="0">
                <a:sym typeface="Wingdings" pitchFamily="2" charset="2"/>
              </a:rPr>
              <a:t>abnormal hemoglobin (</a:t>
            </a:r>
            <a:r>
              <a:rPr lang="en-US" dirty="0" err="1">
                <a:sym typeface="Wingdings" pitchFamily="2" charset="2"/>
              </a:rPr>
              <a:t>ie</a:t>
            </a:r>
            <a:r>
              <a:rPr lang="en-US" dirty="0">
                <a:sym typeface="Wingdings" pitchFamily="2" charset="2"/>
              </a:rPr>
              <a:t>: Sickle cell anemia)</a:t>
            </a:r>
            <a:endParaRPr lang="en-US" dirty="0"/>
          </a:p>
          <a:p>
            <a:pPr>
              <a:lnSpc>
                <a:spcPct val="90000"/>
              </a:lnSpc>
            </a:pPr>
            <a:endParaRPr lang="en-US" dirty="0"/>
          </a:p>
        </p:txBody>
      </p:sp>
      <p:pic>
        <p:nvPicPr>
          <p:cNvPr id="32773" name="Picture 5" descr="hdc_0001_0003_0_img0235"/>
          <p:cNvPicPr>
            <a:picLocks noChangeAspect="1" noChangeArrowheads="1"/>
          </p:cNvPicPr>
          <p:nvPr/>
        </p:nvPicPr>
        <p:blipFill>
          <a:blip r:embed="rId2" cstate="print"/>
          <a:srcRect/>
          <a:stretch>
            <a:fillRect/>
          </a:stretch>
        </p:blipFill>
        <p:spPr bwMode="auto">
          <a:xfrm>
            <a:off x="5651500" y="0"/>
            <a:ext cx="3171825" cy="1952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linds(horizontal)">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2773"/>
                                        </p:tgtEl>
                                        <p:attrNameLst>
                                          <p:attrName>style.visibility</p:attrName>
                                        </p:attrNameLst>
                                      </p:cBhvr>
                                      <p:to>
                                        <p:strVal val="visible"/>
                                      </p:to>
                                    </p:set>
                                    <p:animEffect transition="in" filter="checkerboard(across)">
                                      <p:cBhvr>
                                        <p:cTn id="12" dur="500"/>
                                        <p:tgtEl>
                                          <p:spTgt spid="3277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2771">
                                            <p:txEl>
                                              <p:pRg st="0" end="0"/>
                                            </p:txEl>
                                          </p:spTgt>
                                        </p:tgtEl>
                                        <p:attrNameLst>
                                          <p:attrName>style.visibility</p:attrName>
                                        </p:attrNameLst>
                                      </p:cBhvr>
                                      <p:to>
                                        <p:strVal val="visible"/>
                                      </p:to>
                                    </p:set>
                                    <p:anim calcmode="lin" valueType="num">
                                      <p:cBhvr additive="base">
                                        <p:cTn id="1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2771">
                                            <p:txEl>
                                              <p:pRg st="1" end="1"/>
                                            </p:txEl>
                                          </p:spTgt>
                                        </p:tgtEl>
                                        <p:attrNameLst>
                                          <p:attrName>style.visibility</p:attrName>
                                        </p:attrNameLst>
                                      </p:cBhvr>
                                      <p:to>
                                        <p:strVal val="visible"/>
                                      </p:to>
                                    </p:set>
                                    <p:anim calcmode="lin" valueType="num">
                                      <p:cBhvr additive="base">
                                        <p:cTn id="2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2771">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771">
                                            <p:txEl>
                                              <p:pRg st="2" end="2"/>
                                            </p:txEl>
                                          </p:spTgt>
                                        </p:tgtEl>
                                        <p:attrNameLst>
                                          <p:attrName>style.visibility</p:attrName>
                                        </p:attrNameLst>
                                      </p:cBhvr>
                                      <p:to>
                                        <p:strVal val="visible"/>
                                      </p:to>
                                    </p:set>
                                    <p:anim calcmode="lin" valueType="num">
                                      <p:cBhvr additive="base">
                                        <p:cTn id="27"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1">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2771">
                                            <p:txEl>
                                              <p:pRg st="3" end="3"/>
                                            </p:txEl>
                                          </p:spTgt>
                                        </p:tgtEl>
                                        <p:attrNameLst>
                                          <p:attrName>style.visibility</p:attrName>
                                        </p:attrNameLst>
                                      </p:cBhvr>
                                      <p:to>
                                        <p:strVal val="visible"/>
                                      </p:to>
                                    </p:set>
                                    <p:anim calcmode="lin" valueType="num">
                                      <p:cBhvr additive="base">
                                        <p:cTn id="31"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1">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2771">
                                            <p:txEl>
                                              <p:pRg st="4" end="4"/>
                                            </p:txEl>
                                          </p:spTgt>
                                        </p:tgtEl>
                                        <p:attrNameLst>
                                          <p:attrName>style.visibility</p:attrName>
                                        </p:attrNameLst>
                                      </p:cBhvr>
                                      <p:to>
                                        <p:strVal val="visible"/>
                                      </p:to>
                                    </p:set>
                                    <p:anim calcmode="lin" valueType="num">
                                      <p:cBhvr additive="base">
                                        <p:cTn id="35"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42988" y="333375"/>
            <a:ext cx="7543800" cy="1431925"/>
          </a:xfrm>
        </p:spPr>
        <p:txBody>
          <a:bodyPr/>
          <a:lstStyle/>
          <a:p>
            <a:r>
              <a:rPr lang="en-US" dirty="0"/>
              <a:t>Leukemia</a:t>
            </a:r>
          </a:p>
        </p:txBody>
      </p:sp>
      <p:sp>
        <p:nvSpPr>
          <p:cNvPr id="34819" name="Rectangle 3"/>
          <p:cNvSpPr>
            <a:spLocks noGrp="1" noChangeArrowheads="1"/>
          </p:cNvSpPr>
          <p:nvPr>
            <p:ph idx="1"/>
          </p:nvPr>
        </p:nvSpPr>
        <p:spPr>
          <a:xfrm>
            <a:off x="1066800" y="1981200"/>
            <a:ext cx="7543800" cy="4471988"/>
          </a:xfrm>
        </p:spPr>
        <p:txBody>
          <a:bodyPr/>
          <a:lstStyle/>
          <a:p>
            <a:pPr>
              <a:lnSpc>
                <a:spcPct val="90000"/>
              </a:lnSpc>
            </a:pPr>
            <a:r>
              <a:rPr lang="en-US" dirty="0"/>
              <a:t>Refers to a group of cancerous conditions of white blood cells which remain unspecialized and mitotic, and suppress or impair normal bone marrow functioning</a:t>
            </a:r>
          </a:p>
          <a:p>
            <a:pPr>
              <a:lnSpc>
                <a:spcPct val="90000"/>
              </a:lnSpc>
            </a:pPr>
            <a:r>
              <a:rPr lang="en-US" dirty="0"/>
              <a:t>WBC have developed too quickly and cannot carry out functions properly</a:t>
            </a:r>
          </a:p>
          <a:p>
            <a:pPr>
              <a:lnSpc>
                <a:spcPct val="90000"/>
              </a:lnSpc>
            </a:pPr>
            <a:r>
              <a:rPr lang="en-US" dirty="0"/>
              <a:t>They use resources needed by healthy cells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calcmode="lin" valueType="num">
                                      <p:cBhvr additive="base">
                                        <p:cTn id="12"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4819">
                                            <p:txEl>
                                              <p:pRg st="1" end="1"/>
                                            </p:txEl>
                                          </p:spTgt>
                                        </p:tgtEl>
                                        <p:attrNameLst>
                                          <p:attrName>style.visibility</p:attrName>
                                        </p:attrNameLst>
                                      </p:cBhvr>
                                      <p:to>
                                        <p:strVal val="visible"/>
                                      </p:to>
                                    </p:set>
                                    <p:anim calcmode="lin" valueType="num">
                                      <p:cBhvr additive="base">
                                        <p:cTn id="18"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4819">
                                            <p:txEl>
                                              <p:pRg st="2" end="2"/>
                                            </p:txEl>
                                          </p:spTgt>
                                        </p:tgtEl>
                                        <p:attrNameLst>
                                          <p:attrName>style.visibility</p:attrName>
                                        </p:attrNameLst>
                                      </p:cBhvr>
                                      <p:to>
                                        <p:strVal val="visible"/>
                                      </p:to>
                                    </p:set>
                                    <p:anim calcmode="lin" valueType="num">
                                      <p:cBhvr additive="base">
                                        <p:cTn id="24"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a:t>Hemophilia</a:t>
            </a:r>
          </a:p>
        </p:txBody>
      </p:sp>
      <p:sp>
        <p:nvSpPr>
          <p:cNvPr id="35843" name="Rectangle 3"/>
          <p:cNvSpPr>
            <a:spLocks noGrp="1" noChangeArrowheads="1"/>
          </p:cNvSpPr>
          <p:nvPr>
            <p:ph idx="1"/>
          </p:nvPr>
        </p:nvSpPr>
        <p:spPr>
          <a:xfrm>
            <a:off x="1066800" y="1981200"/>
            <a:ext cx="7543800" cy="4327525"/>
          </a:xfrm>
        </p:spPr>
        <p:txBody>
          <a:bodyPr/>
          <a:lstStyle/>
          <a:p>
            <a:pPr>
              <a:lnSpc>
                <a:spcPct val="90000"/>
              </a:lnSpc>
            </a:pPr>
            <a:r>
              <a:rPr lang="en-US" dirty="0"/>
              <a:t>do not have proper proteins for clotting</a:t>
            </a:r>
          </a:p>
          <a:p>
            <a:pPr>
              <a:lnSpc>
                <a:spcPct val="90000"/>
              </a:lnSpc>
            </a:pPr>
            <a:r>
              <a:rPr lang="en-US" dirty="0"/>
              <a:t>increased occurrence in males</a:t>
            </a:r>
          </a:p>
          <a:p>
            <a:pPr>
              <a:lnSpc>
                <a:spcPct val="90000"/>
              </a:lnSpc>
            </a:pPr>
            <a:r>
              <a:rPr lang="en-US" dirty="0"/>
              <a:t>simple injuries can be fatal, need to be treated with transfusion or clotting agents</a:t>
            </a:r>
          </a:p>
          <a:p>
            <a:pPr>
              <a:lnSpc>
                <a:spcPct val="90000"/>
              </a:lnSpc>
            </a:pPr>
            <a:r>
              <a:rPr lang="en-US" dirty="0"/>
              <a:t>many contracted AIDS when there were improper screening practices in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linds(horizontal)">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 calcmode="lin" valueType="num">
                                      <p:cBhvr additive="base">
                                        <p:cTn id="12"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5843">
                                            <p:txEl>
                                              <p:pRg st="1" end="1"/>
                                            </p:txEl>
                                          </p:spTgt>
                                        </p:tgtEl>
                                        <p:attrNameLst>
                                          <p:attrName>style.visibility</p:attrName>
                                        </p:attrNameLst>
                                      </p:cBhvr>
                                      <p:to>
                                        <p:strVal val="visible"/>
                                      </p:to>
                                    </p:set>
                                    <p:anim calcmode="lin" valueType="num">
                                      <p:cBhvr additive="base">
                                        <p:cTn id="18"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 calcmode="lin" valueType="num">
                                      <p:cBhvr additive="base">
                                        <p:cTn id="24"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5843">
                                            <p:txEl>
                                              <p:pRg st="3" end="3"/>
                                            </p:txEl>
                                          </p:spTgt>
                                        </p:tgtEl>
                                        <p:attrNameLst>
                                          <p:attrName>style.visibility</p:attrName>
                                        </p:attrNameLst>
                                      </p:cBhvr>
                                      <p:to>
                                        <p:strVal val="visible"/>
                                      </p:to>
                                    </p:set>
                                    <p:anim calcmode="lin" valueType="num">
                                      <p:cBhvr additive="base">
                                        <p:cTn id="30"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Blood and Immunity</a:t>
            </a:r>
          </a:p>
        </p:txBody>
      </p:sp>
      <p:sp>
        <p:nvSpPr>
          <p:cNvPr id="2051" name="Rectangle 3"/>
          <p:cNvSpPr>
            <a:spLocks noGrp="1" noChangeArrowheads="1"/>
          </p:cNvSpPr>
          <p:nvPr>
            <p:ph type="subTitle" idx="1"/>
          </p:nvPr>
        </p:nvSpPr>
        <p:spPr/>
        <p:txBody>
          <a:bodyPr/>
          <a:lstStyle/>
          <a:p>
            <a:pPr>
              <a:buFontTx/>
              <a:buChar char="-"/>
            </a:pPr>
            <a:r>
              <a:rPr lang="en-US" dirty="0" smtClean="0"/>
              <a:t>Clotting</a:t>
            </a:r>
          </a:p>
          <a:p>
            <a:pPr>
              <a:buFontTx/>
              <a:buChar char="-"/>
            </a:pPr>
            <a:r>
              <a:rPr lang="en-US" dirty="0" smtClean="0"/>
              <a:t>Blood </a:t>
            </a:r>
            <a:r>
              <a:rPr lang="en-US" dirty="0"/>
              <a:t>Types</a:t>
            </a:r>
          </a:p>
          <a:p>
            <a:pPr>
              <a:buFontTx/>
              <a:buChar char="-"/>
            </a:pPr>
            <a:r>
              <a:rPr lang="en-US" dirty="0" err="1" smtClean="0"/>
              <a:t>Rh</a:t>
            </a:r>
            <a:r>
              <a:rPr lang="en-US" dirty="0" smtClean="0"/>
              <a:t> Factor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Blood</a:t>
            </a:r>
          </a:p>
        </p:txBody>
      </p:sp>
      <p:sp>
        <p:nvSpPr>
          <p:cNvPr id="24579" name="Rectangle 3"/>
          <p:cNvSpPr>
            <a:spLocks noGrp="1" noChangeArrowheads="1"/>
          </p:cNvSpPr>
          <p:nvPr>
            <p:ph idx="1"/>
          </p:nvPr>
        </p:nvSpPr>
        <p:spPr/>
        <p:txBody>
          <a:bodyPr/>
          <a:lstStyle/>
          <a:p>
            <a:r>
              <a:rPr lang="en-US" dirty="0"/>
              <a:t>Although blood appears to be a thick, homogenous solution, the microscope reveals that it has both cellular and liquid components</a:t>
            </a:r>
          </a:p>
          <a:p>
            <a:r>
              <a:rPr lang="en-US" dirty="0"/>
              <a:t>Blood is a specialized type of connective tissue in which living </a:t>
            </a:r>
            <a:r>
              <a:rPr lang="en-US" b="1" i="1" dirty="0"/>
              <a:t>blood cells</a:t>
            </a:r>
            <a:r>
              <a:rPr lang="en-US" dirty="0"/>
              <a:t> are suspended in a non living matrix called </a:t>
            </a:r>
            <a:r>
              <a:rPr lang="en-US" b="1" i="1" dirty="0"/>
              <a:t>plasma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ox(in)">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calcmode="lin" valueType="num">
                                      <p:cBhvr additive="base">
                                        <p:cTn id="12"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4579">
                                            <p:txEl>
                                              <p:pRg st="1" end="1"/>
                                            </p:txEl>
                                          </p:spTgt>
                                        </p:tgtEl>
                                        <p:attrNameLst>
                                          <p:attrName>style.visibility</p:attrName>
                                        </p:attrNameLst>
                                      </p:cBhvr>
                                      <p:to>
                                        <p:strVal val="visible"/>
                                      </p:to>
                                    </p:set>
                                    <p:anim calcmode="lin" valueType="num">
                                      <p:cBhvr additive="base">
                                        <p:cTn id="18"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Blood Clotting</a:t>
            </a:r>
          </a:p>
        </p:txBody>
      </p:sp>
      <p:sp>
        <p:nvSpPr>
          <p:cNvPr id="9219" name="Rectangle 3"/>
          <p:cNvSpPr>
            <a:spLocks noGrp="1" noChangeArrowheads="1"/>
          </p:cNvSpPr>
          <p:nvPr>
            <p:ph idx="1"/>
          </p:nvPr>
        </p:nvSpPr>
        <p:spPr/>
        <p:txBody>
          <a:bodyPr/>
          <a:lstStyle/>
          <a:p>
            <a:r>
              <a:rPr lang="en-US" dirty="0"/>
              <a:t>Blood clotting maintains homeostasis by preventing the loss of blood from torn or ruptured blood vessels.  They also provide additional support to weakened blood vessels that have been injured so they do not rupture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404813"/>
            <a:ext cx="8229600" cy="1143000"/>
          </a:xfrm>
        </p:spPr>
        <p:txBody>
          <a:bodyPr/>
          <a:lstStyle/>
          <a:p>
            <a:r>
              <a:rPr lang="en-US" dirty="0"/>
              <a:t>Blood Clotting</a:t>
            </a:r>
          </a:p>
        </p:txBody>
      </p:sp>
      <p:sp>
        <p:nvSpPr>
          <p:cNvPr id="7175" name="Text Box 7"/>
          <p:cNvSpPr txBox="1">
            <a:spLocks noChangeArrowheads="1"/>
          </p:cNvSpPr>
          <p:nvPr/>
        </p:nvSpPr>
        <p:spPr bwMode="auto">
          <a:xfrm>
            <a:off x="935037" y="1219200"/>
            <a:ext cx="8208963" cy="5047536"/>
          </a:xfrm>
          <a:prstGeom prst="rect">
            <a:avLst/>
          </a:prstGeom>
          <a:noFill/>
          <a:ln w="9525">
            <a:noFill/>
            <a:miter lim="800000"/>
            <a:headEnd/>
            <a:tailEnd/>
          </a:ln>
          <a:effectLst/>
        </p:spPr>
        <p:txBody>
          <a:bodyPr>
            <a:spAutoFit/>
          </a:bodyPr>
          <a:lstStyle/>
          <a:p>
            <a:pPr>
              <a:spcBef>
                <a:spcPct val="50000"/>
              </a:spcBef>
              <a:buFontTx/>
              <a:buChar char="•"/>
            </a:pPr>
            <a:r>
              <a:rPr lang="en-US" sz="2800" dirty="0"/>
              <a:t>When you are injured often the vessel is torn and jagged.  Platelets will catch on the jagged edges and rupture.  </a:t>
            </a:r>
            <a:endParaRPr lang="en-US" sz="2800" dirty="0" smtClean="0"/>
          </a:p>
          <a:p>
            <a:pPr>
              <a:spcBef>
                <a:spcPct val="50000"/>
              </a:spcBef>
            </a:pPr>
            <a:endParaRPr lang="en-US" sz="2800" dirty="0"/>
          </a:p>
          <a:p>
            <a:pPr>
              <a:spcBef>
                <a:spcPct val="50000"/>
              </a:spcBef>
              <a:buFontTx/>
              <a:buChar char="•"/>
            </a:pPr>
            <a:endParaRPr lang="en-US" sz="2800" dirty="0" smtClean="0"/>
          </a:p>
          <a:p>
            <a:pPr>
              <a:spcBef>
                <a:spcPct val="50000"/>
              </a:spcBef>
            </a:pPr>
            <a:endParaRPr lang="en-US" sz="2800" dirty="0"/>
          </a:p>
          <a:p>
            <a:pPr>
              <a:spcBef>
                <a:spcPct val="50000"/>
              </a:spcBef>
              <a:buFontTx/>
              <a:buChar char="•"/>
            </a:pPr>
            <a:endParaRPr lang="en-US" sz="2800" dirty="0" smtClean="0"/>
          </a:p>
          <a:p>
            <a:pPr>
              <a:spcBef>
                <a:spcPct val="50000"/>
              </a:spcBef>
              <a:buFontTx/>
              <a:buChar char="•"/>
            </a:pPr>
            <a:r>
              <a:rPr lang="en-US" sz="2800" dirty="0" smtClean="0"/>
              <a:t>This initiates a series of events that end in the formation of fibrin.</a:t>
            </a:r>
            <a:endParaRPr lang="en-US" sz="2800" dirty="0"/>
          </a:p>
        </p:txBody>
      </p:sp>
      <p:sp>
        <p:nvSpPr>
          <p:cNvPr id="7176" name="Text Box 8"/>
          <p:cNvSpPr txBox="1">
            <a:spLocks noChangeArrowheads="1"/>
          </p:cNvSpPr>
          <p:nvPr/>
        </p:nvSpPr>
        <p:spPr bwMode="auto">
          <a:xfrm>
            <a:off x="539750" y="1484313"/>
            <a:ext cx="8208963" cy="579437"/>
          </a:xfrm>
          <a:prstGeom prst="rect">
            <a:avLst/>
          </a:prstGeom>
          <a:noFill/>
          <a:ln w="9525">
            <a:noFill/>
            <a:miter lim="800000"/>
            <a:headEnd/>
            <a:tailEnd/>
          </a:ln>
          <a:effectLst/>
        </p:spPr>
        <p:txBody>
          <a:bodyPr>
            <a:spAutoFit/>
          </a:bodyPr>
          <a:lstStyle/>
          <a:p>
            <a:pPr>
              <a:spcBef>
                <a:spcPct val="50000"/>
              </a:spcBef>
              <a:buFontTx/>
              <a:buChar char="•"/>
            </a:pPr>
            <a:endParaRPr lang="en-US" sz="3200"/>
          </a:p>
        </p:txBody>
      </p:sp>
      <p:pic>
        <p:nvPicPr>
          <p:cNvPr id="2" name="Picture 1"/>
          <p:cNvPicPr>
            <a:picLocks noChangeAspect="1"/>
          </p:cNvPicPr>
          <p:nvPr/>
        </p:nvPicPr>
        <p:blipFill>
          <a:blip r:embed="rId2"/>
          <a:stretch>
            <a:fillRect/>
          </a:stretch>
        </p:blipFill>
        <p:spPr>
          <a:xfrm>
            <a:off x="3429000" y="2448450"/>
            <a:ext cx="2819400" cy="24017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5">
                                            <p:txEl>
                                              <p:pRg st="0" end="0"/>
                                            </p:txEl>
                                          </p:spTgt>
                                        </p:tgtEl>
                                        <p:attrNameLst>
                                          <p:attrName>style.visibility</p:attrName>
                                        </p:attrNameLst>
                                      </p:cBhvr>
                                      <p:to>
                                        <p:strVal val="visible"/>
                                      </p:to>
                                    </p:set>
                                    <p:anim calcmode="lin" valueType="num">
                                      <p:cBhvr additive="base">
                                        <p:cTn id="13" dur="500" fill="hold"/>
                                        <p:tgtEl>
                                          <p:spTgt spid="71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5">
                                            <p:txEl>
                                              <p:pRg st="5" end="5"/>
                                            </p:txEl>
                                          </p:spTgt>
                                        </p:tgtEl>
                                        <p:attrNameLst>
                                          <p:attrName>style.visibility</p:attrName>
                                        </p:attrNameLst>
                                      </p:cBhvr>
                                      <p:to>
                                        <p:strVal val="visible"/>
                                      </p:to>
                                    </p:set>
                                    <p:anim calcmode="lin" valueType="num">
                                      <p:cBhvr additive="base">
                                        <p:cTn id="19" dur="500" fill="hold"/>
                                        <p:tgtEl>
                                          <p:spTgt spid="717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Grp="1" noChangeArrowheads="1"/>
          </p:cNvSpPr>
          <p:nvPr>
            <p:ph idx="1"/>
          </p:nvPr>
        </p:nvSpPr>
        <p:spPr/>
        <p:txBody>
          <a:bodyPr/>
          <a:lstStyle/>
          <a:p>
            <a:pPr>
              <a:lnSpc>
                <a:spcPct val="90000"/>
              </a:lnSpc>
            </a:pPr>
            <a:r>
              <a:rPr lang="en-US" i="1" dirty="0" smtClean="0"/>
              <a:t>Fibrin</a:t>
            </a:r>
            <a:r>
              <a:rPr lang="en-US" dirty="0" smtClean="0"/>
              <a:t> </a:t>
            </a:r>
            <a:r>
              <a:rPr lang="en-US" dirty="0"/>
              <a:t>is very fine threads that will wrap around the damaged area, sticking to it and to each other sealing the skin with a clot.  </a:t>
            </a:r>
          </a:p>
          <a:p>
            <a:pPr>
              <a:lnSpc>
                <a:spcPct val="90000"/>
              </a:lnSpc>
            </a:pPr>
            <a:r>
              <a:rPr lang="en-US" dirty="0"/>
              <a:t>This clot blocks microbes but allows WBC’s to gain access</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pic>
        <p:nvPicPr>
          <p:cNvPr id="8198" name="Picture 6" descr="42-16-BloodClotting-L.gif"/>
          <p:cNvPicPr>
            <a:picLocks noGrp="1" noChangeAspect="1" noChangeArrowheads="1"/>
          </p:cNvPicPr>
          <p:nvPr>
            <p:ph idx="1"/>
          </p:nvPr>
        </p:nvPicPr>
        <p:blipFill>
          <a:blip r:embed="rId2" cstate="print"/>
          <a:srcRect/>
          <a:stretch>
            <a:fillRect/>
          </a:stretch>
        </p:blipFill>
        <p:spPr>
          <a:xfrm>
            <a:off x="250825" y="241300"/>
            <a:ext cx="8642350" cy="625475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checkerboard(across)">
                                      <p:cBhvr>
                                        <p:cTn id="7"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Problems with Clotting</a:t>
            </a:r>
          </a:p>
        </p:txBody>
      </p:sp>
      <p:sp>
        <p:nvSpPr>
          <p:cNvPr id="11267" name="Rectangle 3"/>
          <p:cNvSpPr>
            <a:spLocks noGrp="1" noChangeArrowheads="1"/>
          </p:cNvSpPr>
          <p:nvPr>
            <p:ph idx="1"/>
          </p:nvPr>
        </p:nvSpPr>
        <p:spPr>
          <a:xfrm>
            <a:off x="457200" y="1600200"/>
            <a:ext cx="8229600" cy="4924425"/>
          </a:xfrm>
        </p:spPr>
        <p:txBody>
          <a:bodyPr/>
          <a:lstStyle/>
          <a:p>
            <a:pPr>
              <a:lnSpc>
                <a:spcPct val="90000"/>
              </a:lnSpc>
            </a:pPr>
            <a:r>
              <a:rPr lang="en-US" dirty="0"/>
              <a:t>Sometimes clots can seal blood vessels.  This blockage, called a </a:t>
            </a:r>
            <a:r>
              <a:rPr lang="en-US" b="1" u="sng" dirty="0">
                <a:solidFill>
                  <a:srgbClr val="FF0000"/>
                </a:solidFill>
              </a:rPr>
              <a:t>thrombus</a:t>
            </a:r>
            <a:r>
              <a:rPr lang="en-US" dirty="0"/>
              <a:t>, will prevent local tissues from getting oxygen and nutrients</a:t>
            </a:r>
          </a:p>
          <a:p>
            <a:pPr>
              <a:lnSpc>
                <a:spcPct val="90000"/>
              </a:lnSpc>
            </a:pPr>
            <a:r>
              <a:rPr lang="en-US" dirty="0"/>
              <a:t>If a clot should dislodge it becomes an </a:t>
            </a:r>
            <a:r>
              <a:rPr lang="en-US" b="1" u="sng" dirty="0">
                <a:solidFill>
                  <a:srgbClr val="FF0000"/>
                </a:solidFill>
              </a:rPr>
              <a:t>embolus.  </a:t>
            </a:r>
            <a:r>
              <a:rPr lang="en-US" dirty="0"/>
              <a:t>This may become lodged in vital organs</a:t>
            </a:r>
          </a:p>
          <a:p>
            <a:pPr lvl="1">
              <a:lnSpc>
                <a:spcPct val="90000"/>
              </a:lnSpc>
            </a:pPr>
            <a:r>
              <a:rPr lang="en-US" dirty="0"/>
              <a:t>blockages in the brain (cerebral) will cause stroke</a:t>
            </a:r>
          </a:p>
          <a:p>
            <a:pPr lvl="1">
              <a:lnSpc>
                <a:spcPct val="90000"/>
              </a:lnSpc>
            </a:pPr>
            <a:r>
              <a:rPr lang="en-US" dirty="0"/>
              <a:t>blockages in the heart (coronary) will cause heart attack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 calcmode="lin" valueType="num">
                                      <p:cBhvr additive="base">
                                        <p:cTn id="18"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4" dur="500"/>
                                        <p:tgtEl>
                                          <p:spTgt spid="1126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9"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Blood Typing</a:t>
            </a:r>
          </a:p>
        </p:txBody>
      </p:sp>
      <p:sp>
        <p:nvSpPr>
          <p:cNvPr id="13315" name="Rectangle 3"/>
          <p:cNvSpPr>
            <a:spLocks noGrp="1" noChangeArrowheads="1"/>
          </p:cNvSpPr>
          <p:nvPr>
            <p:ph idx="1"/>
          </p:nvPr>
        </p:nvSpPr>
        <p:spPr/>
        <p:txBody>
          <a:bodyPr/>
          <a:lstStyle/>
          <a:p>
            <a:r>
              <a:rPr lang="en-US" dirty="0"/>
              <a:t>Karl Landsteiner discovered the secret to transfusions.  There are special markers (</a:t>
            </a:r>
            <a:r>
              <a:rPr lang="en-US" b="1" dirty="0" err="1"/>
              <a:t>glycoproteins</a:t>
            </a:r>
            <a:r>
              <a:rPr lang="en-US" b="1" dirty="0"/>
              <a:t>/antigens</a:t>
            </a:r>
            <a:r>
              <a:rPr lang="en-US" dirty="0"/>
              <a:t>) found on the membrane of the red blood cells</a:t>
            </a:r>
          </a:p>
          <a:p>
            <a:r>
              <a:rPr lang="en-US" dirty="0"/>
              <a:t>The blood contains </a:t>
            </a:r>
            <a:r>
              <a:rPr lang="en-US" b="1" dirty="0"/>
              <a:t>antibodies</a:t>
            </a:r>
            <a:r>
              <a:rPr lang="en-US" dirty="0"/>
              <a:t> that recognize antigen surface markers on RBC’s</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p>
        </p:txBody>
      </p:sp>
      <p:sp>
        <p:nvSpPr>
          <p:cNvPr id="15363" name="Rectangle 3"/>
          <p:cNvSpPr>
            <a:spLocks noGrp="1" noChangeArrowheads="1"/>
          </p:cNvSpPr>
          <p:nvPr>
            <p:ph idx="1"/>
          </p:nvPr>
        </p:nvSpPr>
        <p:spPr/>
        <p:txBody>
          <a:bodyPr/>
          <a:lstStyle/>
          <a:p>
            <a:r>
              <a:rPr lang="en-US" dirty="0"/>
              <a:t>If two incompatible blood types are mixed during a transfusion, the antibodies cause the cells with the ‘wrong’ surface markers to clump together= </a:t>
            </a:r>
            <a:r>
              <a:rPr lang="en-US" b="1" dirty="0"/>
              <a:t>agglutination</a:t>
            </a:r>
          </a:p>
        </p:txBody>
      </p:sp>
      <p:pic>
        <p:nvPicPr>
          <p:cNvPr id="15365" name="Picture 5" descr="Agglutination-vs"/>
          <p:cNvPicPr>
            <a:picLocks noChangeAspect="1" noChangeArrowheads="1"/>
          </p:cNvPicPr>
          <p:nvPr/>
        </p:nvPicPr>
        <p:blipFill>
          <a:blip r:embed="rId2" cstate="print"/>
          <a:srcRect/>
          <a:stretch>
            <a:fillRect/>
          </a:stretch>
        </p:blipFill>
        <p:spPr bwMode="auto">
          <a:xfrm>
            <a:off x="2484438" y="3933825"/>
            <a:ext cx="3810000" cy="248602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ABO Blood Typing</a:t>
            </a:r>
          </a:p>
        </p:txBody>
      </p:sp>
      <p:sp>
        <p:nvSpPr>
          <p:cNvPr id="16387" name="Rectangle 3"/>
          <p:cNvSpPr>
            <a:spLocks noGrp="1" noChangeArrowheads="1"/>
          </p:cNvSpPr>
          <p:nvPr>
            <p:ph idx="1"/>
          </p:nvPr>
        </p:nvSpPr>
        <p:spPr/>
        <p:txBody>
          <a:bodyPr/>
          <a:lstStyle/>
          <a:p>
            <a:pPr>
              <a:lnSpc>
                <a:spcPct val="90000"/>
              </a:lnSpc>
            </a:pPr>
            <a:r>
              <a:rPr lang="en-US" b="1" dirty="0"/>
              <a:t>Type A</a:t>
            </a:r>
            <a:r>
              <a:rPr lang="en-US" dirty="0"/>
              <a:t> blood has </a:t>
            </a:r>
            <a:r>
              <a:rPr lang="en-US" i="1" dirty="0"/>
              <a:t>A markers and B antibodies</a:t>
            </a:r>
          </a:p>
          <a:p>
            <a:pPr>
              <a:lnSpc>
                <a:spcPct val="90000"/>
              </a:lnSpc>
            </a:pPr>
            <a:r>
              <a:rPr lang="en-US" b="1" dirty="0"/>
              <a:t>Type B</a:t>
            </a:r>
            <a:r>
              <a:rPr lang="en-US" dirty="0"/>
              <a:t> blood has </a:t>
            </a:r>
            <a:r>
              <a:rPr lang="en-US" i="1" dirty="0"/>
              <a:t>B markers and A antibodies</a:t>
            </a:r>
          </a:p>
          <a:p>
            <a:pPr>
              <a:lnSpc>
                <a:spcPct val="90000"/>
              </a:lnSpc>
            </a:pPr>
            <a:r>
              <a:rPr lang="en-US" b="1" dirty="0"/>
              <a:t>Type AB</a:t>
            </a:r>
            <a:r>
              <a:rPr lang="en-US" dirty="0"/>
              <a:t> blood has </a:t>
            </a:r>
            <a:r>
              <a:rPr lang="en-US" i="1" dirty="0"/>
              <a:t>A and B markers and no antibodies</a:t>
            </a:r>
            <a:r>
              <a:rPr lang="en-US" dirty="0"/>
              <a:t> (universal recipient)</a:t>
            </a:r>
          </a:p>
          <a:p>
            <a:pPr>
              <a:lnSpc>
                <a:spcPct val="90000"/>
              </a:lnSpc>
            </a:pPr>
            <a:r>
              <a:rPr lang="en-US" b="1" dirty="0"/>
              <a:t>Type O</a:t>
            </a:r>
            <a:r>
              <a:rPr lang="en-US" dirty="0"/>
              <a:t> blood has </a:t>
            </a:r>
            <a:r>
              <a:rPr lang="en-US" i="1" dirty="0"/>
              <a:t>neither A or B markers but both A and B antibodies</a:t>
            </a:r>
            <a:r>
              <a:rPr lang="en-US" dirty="0"/>
              <a:t> (universal donor)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51" name="Rectangle 43"/>
          <p:cNvSpPr>
            <a:spLocks noGrp="1" noChangeArrowheads="1"/>
          </p:cNvSpPr>
          <p:nvPr>
            <p:ph type="title"/>
          </p:nvPr>
        </p:nvSpPr>
        <p:spPr>
          <a:xfrm>
            <a:off x="468313" y="260350"/>
            <a:ext cx="8229600" cy="1143000"/>
          </a:xfrm>
        </p:spPr>
        <p:txBody>
          <a:bodyPr/>
          <a:lstStyle/>
          <a:p>
            <a:r>
              <a:rPr lang="en-US" dirty="0"/>
              <a:t>ABO Blood Groups</a:t>
            </a:r>
          </a:p>
        </p:txBody>
      </p:sp>
      <p:graphicFrame>
        <p:nvGraphicFramePr>
          <p:cNvPr id="17473" name="Group 65"/>
          <p:cNvGraphicFramePr>
            <a:graphicFrameLocks noGrp="1"/>
          </p:cNvGraphicFramePr>
          <p:nvPr>
            <p:ph type="tbl" idx="1"/>
            <p:extLst>
              <p:ext uri="{D42A27DB-BD31-4B8C-83A1-F6EECF244321}">
                <p14:modId xmlns:p14="http://schemas.microsoft.com/office/powerpoint/2010/main" val="2720256419"/>
              </p:ext>
            </p:extLst>
          </p:nvPr>
        </p:nvGraphicFramePr>
        <p:xfrm>
          <a:off x="457200" y="1600200"/>
          <a:ext cx="8229600" cy="4569144"/>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Antigen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Antibody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Donate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Receive From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48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64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Antigens and Antibodies</a:t>
            </a:r>
            <a:endParaRPr lang="en-US" dirty="0"/>
          </a:p>
        </p:txBody>
      </p:sp>
      <p:sp>
        <p:nvSpPr>
          <p:cNvPr id="3" name="Table Placeholder 2"/>
          <p:cNvSpPr>
            <a:spLocks noGrp="1"/>
          </p:cNvSpPr>
          <p:nvPr>
            <p:ph type="tbl" idx="1"/>
          </p:nvPr>
        </p:nvSpPr>
        <p:spPr/>
      </p:sp>
      <p:grpSp>
        <p:nvGrpSpPr>
          <p:cNvPr id="4" name="Group 24"/>
          <p:cNvGrpSpPr>
            <a:grpSpLocks/>
          </p:cNvGrpSpPr>
          <p:nvPr/>
        </p:nvGrpSpPr>
        <p:grpSpPr bwMode="auto">
          <a:xfrm>
            <a:off x="457200" y="1577296"/>
            <a:ext cx="8305799" cy="4164013"/>
            <a:chOff x="144" y="432"/>
            <a:chExt cx="5328" cy="3103"/>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432"/>
              <a:ext cx="5328" cy="3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3235" y="3281"/>
              <a:ext cx="1027" cy="1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7" name="Rectangle 5"/>
            <p:cNvSpPr>
              <a:spLocks noChangeArrowheads="1"/>
            </p:cNvSpPr>
            <p:nvPr/>
          </p:nvSpPr>
          <p:spPr bwMode="auto">
            <a:xfrm>
              <a:off x="217" y="2888"/>
              <a:ext cx="668" cy="192"/>
            </a:xfrm>
            <a:prstGeom prst="rect">
              <a:avLst/>
            </a:prstGeom>
            <a:solidFill>
              <a:srgbClr val="E8E3F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8" name="Rectangle 6"/>
            <p:cNvSpPr>
              <a:spLocks noChangeArrowheads="1"/>
            </p:cNvSpPr>
            <p:nvPr/>
          </p:nvSpPr>
          <p:spPr bwMode="auto">
            <a:xfrm>
              <a:off x="204" y="1257"/>
              <a:ext cx="711" cy="918"/>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0" rIns="1800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sz="2000" b="1">
                  <a:latin typeface="Arial Narrow" pitchFamily="34" charset="0"/>
                </a:rPr>
                <a:t>Red Blood Cell Surface Antigens</a:t>
              </a:r>
            </a:p>
          </p:txBody>
        </p:sp>
        <p:sp>
          <p:nvSpPr>
            <p:cNvPr id="9" name="Rectangle 7"/>
            <p:cNvSpPr>
              <a:spLocks noChangeArrowheads="1"/>
            </p:cNvSpPr>
            <p:nvPr/>
          </p:nvSpPr>
          <p:spPr bwMode="auto">
            <a:xfrm>
              <a:off x="220" y="1014"/>
              <a:ext cx="668" cy="192"/>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 name="Rectangle 8"/>
            <p:cNvSpPr>
              <a:spLocks noChangeArrowheads="1"/>
            </p:cNvSpPr>
            <p:nvPr/>
          </p:nvSpPr>
          <p:spPr bwMode="auto">
            <a:xfrm>
              <a:off x="2249" y="1006"/>
              <a:ext cx="668" cy="192"/>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 name="Rectangle 9"/>
            <p:cNvSpPr>
              <a:spLocks noChangeArrowheads="1"/>
            </p:cNvSpPr>
            <p:nvPr/>
          </p:nvSpPr>
          <p:spPr bwMode="auto">
            <a:xfrm>
              <a:off x="3318" y="1022"/>
              <a:ext cx="668" cy="192"/>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 name="Rectangle 10"/>
            <p:cNvSpPr>
              <a:spLocks noChangeArrowheads="1"/>
            </p:cNvSpPr>
            <p:nvPr/>
          </p:nvSpPr>
          <p:spPr bwMode="auto">
            <a:xfrm>
              <a:off x="4462" y="1006"/>
              <a:ext cx="668" cy="192"/>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 name="Freeform 11"/>
            <p:cNvSpPr>
              <a:spLocks/>
            </p:cNvSpPr>
            <p:nvPr/>
          </p:nvSpPr>
          <p:spPr bwMode="auto">
            <a:xfrm>
              <a:off x="2132" y="3196"/>
              <a:ext cx="1020" cy="232"/>
            </a:xfrm>
            <a:custGeom>
              <a:avLst/>
              <a:gdLst>
                <a:gd name="T0" fmla="*/ 0 w 1020"/>
                <a:gd name="T1" fmla="*/ 0 h 232"/>
                <a:gd name="T2" fmla="*/ 0 w 1020"/>
                <a:gd name="T3" fmla="*/ 232 h 232"/>
                <a:gd name="T4" fmla="*/ 1020 w 1020"/>
                <a:gd name="T5" fmla="*/ 232 h 232"/>
                <a:gd name="T6" fmla="*/ 1020 w 1020"/>
                <a:gd name="T7" fmla="*/ 24 h 232"/>
                <a:gd name="T8" fmla="*/ 752 w 1020"/>
                <a:gd name="T9" fmla="*/ 84 h 232"/>
                <a:gd name="T10" fmla="*/ 664 w 1020"/>
                <a:gd name="T11" fmla="*/ 100 h 232"/>
                <a:gd name="T12" fmla="*/ 576 w 1020"/>
                <a:gd name="T13" fmla="*/ 76 h 232"/>
                <a:gd name="T14" fmla="*/ 524 w 1020"/>
                <a:gd name="T15" fmla="*/ 72 h 232"/>
                <a:gd name="T16" fmla="*/ 444 w 1020"/>
                <a:gd name="T17" fmla="*/ 88 h 232"/>
                <a:gd name="T18" fmla="*/ 384 w 1020"/>
                <a:gd name="T19" fmla="*/ 68 h 232"/>
                <a:gd name="T20" fmla="*/ 324 w 1020"/>
                <a:gd name="T21" fmla="*/ 72 h 232"/>
                <a:gd name="T22" fmla="*/ 232 w 1020"/>
                <a:gd name="T23" fmla="*/ 16 h 232"/>
                <a:gd name="T24" fmla="*/ 0 w 1020"/>
                <a:gd name="T25" fmla="*/ 0 h 2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32"/>
                <a:gd name="T41" fmla="*/ 1020 w 1020"/>
                <a:gd name="T42" fmla="*/ 232 h 2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32">
                  <a:moveTo>
                    <a:pt x="0" y="0"/>
                  </a:moveTo>
                  <a:lnTo>
                    <a:pt x="0" y="232"/>
                  </a:lnTo>
                  <a:lnTo>
                    <a:pt x="1020" y="232"/>
                  </a:lnTo>
                  <a:lnTo>
                    <a:pt x="1020" y="24"/>
                  </a:lnTo>
                  <a:lnTo>
                    <a:pt x="752" y="84"/>
                  </a:lnTo>
                  <a:cubicBezTo>
                    <a:pt x="693" y="97"/>
                    <a:pt x="693" y="101"/>
                    <a:pt x="664" y="100"/>
                  </a:cubicBezTo>
                  <a:cubicBezTo>
                    <a:pt x="635" y="99"/>
                    <a:pt x="599" y="81"/>
                    <a:pt x="576" y="76"/>
                  </a:cubicBezTo>
                  <a:lnTo>
                    <a:pt x="524" y="72"/>
                  </a:lnTo>
                  <a:lnTo>
                    <a:pt x="444" y="88"/>
                  </a:lnTo>
                  <a:lnTo>
                    <a:pt x="384" y="68"/>
                  </a:lnTo>
                  <a:lnTo>
                    <a:pt x="324" y="72"/>
                  </a:lnTo>
                  <a:lnTo>
                    <a:pt x="232"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auto">
            <a:xfrm>
              <a:off x="4348" y="3200"/>
              <a:ext cx="1020" cy="232"/>
            </a:xfrm>
            <a:custGeom>
              <a:avLst/>
              <a:gdLst>
                <a:gd name="T0" fmla="*/ 0 w 1020"/>
                <a:gd name="T1" fmla="*/ 0 h 232"/>
                <a:gd name="T2" fmla="*/ 0 w 1020"/>
                <a:gd name="T3" fmla="*/ 232 h 232"/>
                <a:gd name="T4" fmla="*/ 1020 w 1020"/>
                <a:gd name="T5" fmla="*/ 232 h 232"/>
                <a:gd name="T6" fmla="*/ 1020 w 1020"/>
                <a:gd name="T7" fmla="*/ 24 h 232"/>
                <a:gd name="T8" fmla="*/ 808 w 1020"/>
                <a:gd name="T9" fmla="*/ 40 h 232"/>
                <a:gd name="T10" fmla="*/ 692 w 1020"/>
                <a:gd name="T11" fmla="*/ 24 h 232"/>
                <a:gd name="T12" fmla="*/ 576 w 1020"/>
                <a:gd name="T13" fmla="*/ 76 h 232"/>
                <a:gd name="T14" fmla="*/ 524 w 1020"/>
                <a:gd name="T15" fmla="*/ 72 h 232"/>
                <a:gd name="T16" fmla="*/ 444 w 1020"/>
                <a:gd name="T17" fmla="*/ 88 h 232"/>
                <a:gd name="T18" fmla="*/ 388 w 1020"/>
                <a:gd name="T19" fmla="*/ 88 h 232"/>
                <a:gd name="T20" fmla="*/ 320 w 1020"/>
                <a:gd name="T21" fmla="*/ 76 h 232"/>
                <a:gd name="T22" fmla="*/ 232 w 1020"/>
                <a:gd name="T23" fmla="*/ 16 h 232"/>
                <a:gd name="T24" fmla="*/ 0 w 1020"/>
                <a:gd name="T25" fmla="*/ 0 h 2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32"/>
                <a:gd name="T41" fmla="*/ 1020 w 1020"/>
                <a:gd name="T42" fmla="*/ 232 h 2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32">
                  <a:moveTo>
                    <a:pt x="0" y="0"/>
                  </a:moveTo>
                  <a:lnTo>
                    <a:pt x="0" y="232"/>
                  </a:lnTo>
                  <a:lnTo>
                    <a:pt x="1020" y="232"/>
                  </a:lnTo>
                  <a:lnTo>
                    <a:pt x="1020" y="24"/>
                  </a:lnTo>
                  <a:lnTo>
                    <a:pt x="808" y="40"/>
                  </a:lnTo>
                  <a:cubicBezTo>
                    <a:pt x="753" y="40"/>
                    <a:pt x="731" y="18"/>
                    <a:pt x="692" y="24"/>
                  </a:cubicBezTo>
                  <a:cubicBezTo>
                    <a:pt x="653" y="30"/>
                    <a:pt x="604" y="68"/>
                    <a:pt x="576" y="76"/>
                  </a:cubicBezTo>
                  <a:lnTo>
                    <a:pt x="524" y="72"/>
                  </a:lnTo>
                  <a:lnTo>
                    <a:pt x="444" y="88"/>
                  </a:lnTo>
                  <a:lnTo>
                    <a:pt x="388" y="88"/>
                  </a:lnTo>
                  <a:lnTo>
                    <a:pt x="320" y="76"/>
                  </a:lnTo>
                  <a:lnTo>
                    <a:pt x="232"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3"/>
            <p:cNvSpPr>
              <a:spLocks/>
            </p:cNvSpPr>
            <p:nvPr/>
          </p:nvSpPr>
          <p:spPr bwMode="auto">
            <a:xfrm>
              <a:off x="1004" y="3184"/>
              <a:ext cx="1020" cy="232"/>
            </a:xfrm>
            <a:custGeom>
              <a:avLst/>
              <a:gdLst>
                <a:gd name="T0" fmla="*/ 0 w 1020"/>
                <a:gd name="T1" fmla="*/ 0 h 232"/>
                <a:gd name="T2" fmla="*/ 0 w 1020"/>
                <a:gd name="T3" fmla="*/ 232 h 232"/>
                <a:gd name="T4" fmla="*/ 1020 w 1020"/>
                <a:gd name="T5" fmla="*/ 232 h 232"/>
                <a:gd name="T6" fmla="*/ 1020 w 1020"/>
                <a:gd name="T7" fmla="*/ 24 h 232"/>
                <a:gd name="T8" fmla="*/ 752 w 1020"/>
                <a:gd name="T9" fmla="*/ 84 h 232"/>
                <a:gd name="T10" fmla="*/ 664 w 1020"/>
                <a:gd name="T11" fmla="*/ 100 h 232"/>
                <a:gd name="T12" fmla="*/ 576 w 1020"/>
                <a:gd name="T13" fmla="*/ 76 h 232"/>
                <a:gd name="T14" fmla="*/ 528 w 1020"/>
                <a:gd name="T15" fmla="*/ 96 h 232"/>
                <a:gd name="T16" fmla="*/ 444 w 1020"/>
                <a:gd name="T17" fmla="*/ 88 h 232"/>
                <a:gd name="T18" fmla="*/ 384 w 1020"/>
                <a:gd name="T19" fmla="*/ 68 h 232"/>
                <a:gd name="T20" fmla="*/ 324 w 1020"/>
                <a:gd name="T21" fmla="*/ 72 h 232"/>
                <a:gd name="T22" fmla="*/ 232 w 1020"/>
                <a:gd name="T23" fmla="*/ 16 h 232"/>
                <a:gd name="T24" fmla="*/ 0 w 1020"/>
                <a:gd name="T25" fmla="*/ 0 h 2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32"/>
                <a:gd name="T41" fmla="*/ 1020 w 1020"/>
                <a:gd name="T42" fmla="*/ 232 h 2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32">
                  <a:moveTo>
                    <a:pt x="0" y="0"/>
                  </a:moveTo>
                  <a:lnTo>
                    <a:pt x="0" y="232"/>
                  </a:lnTo>
                  <a:lnTo>
                    <a:pt x="1020" y="232"/>
                  </a:lnTo>
                  <a:lnTo>
                    <a:pt x="1020" y="24"/>
                  </a:lnTo>
                  <a:lnTo>
                    <a:pt x="752" y="84"/>
                  </a:lnTo>
                  <a:cubicBezTo>
                    <a:pt x="693" y="97"/>
                    <a:pt x="693" y="101"/>
                    <a:pt x="664" y="100"/>
                  </a:cubicBezTo>
                  <a:cubicBezTo>
                    <a:pt x="635" y="99"/>
                    <a:pt x="599" y="77"/>
                    <a:pt x="576" y="76"/>
                  </a:cubicBezTo>
                  <a:lnTo>
                    <a:pt x="528" y="96"/>
                  </a:lnTo>
                  <a:lnTo>
                    <a:pt x="444" y="88"/>
                  </a:lnTo>
                  <a:lnTo>
                    <a:pt x="384" y="68"/>
                  </a:lnTo>
                  <a:lnTo>
                    <a:pt x="324" y="72"/>
                  </a:lnTo>
                  <a:lnTo>
                    <a:pt x="232"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auto">
            <a:xfrm>
              <a:off x="1012" y="1960"/>
              <a:ext cx="1020" cy="232"/>
            </a:xfrm>
            <a:custGeom>
              <a:avLst/>
              <a:gdLst>
                <a:gd name="T0" fmla="*/ 0 w 1020"/>
                <a:gd name="T1" fmla="*/ 0 h 232"/>
                <a:gd name="T2" fmla="*/ 0 w 1020"/>
                <a:gd name="T3" fmla="*/ 232 h 232"/>
                <a:gd name="T4" fmla="*/ 1020 w 1020"/>
                <a:gd name="T5" fmla="*/ 232 h 232"/>
                <a:gd name="T6" fmla="*/ 1020 w 1020"/>
                <a:gd name="T7" fmla="*/ 24 h 232"/>
                <a:gd name="T8" fmla="*/ 788 w 1020"/>
                <a:gd name="T9" fmla="*/ 80 h 232"/>
                <a:gd name="T10" fmla="*/ 664 w 1020"/>
                <a:gd name="T11" fmla="*/ 100 h 232"/>
                <a:gd name="T12" fmla="*/ 592 w 1020"/>
                <a:gd name="T13" fmla="*/ 116 h 232"/>
                <a:gd name="T14" fmla="*/ 520 w 1020"/>
                <a:gd name="T15" fmla="*/ 104 h 232"/>
                <a:gd name="T16" fmla="*/ 444 w 1020"/>
                <a:gd name="T17" fmla="*/ 88 h 232"/>
                <a:gd name="T18" fmla="*/ 384 w 1020"/>
                <a:gd name="T19" fmla="*/ 68 h 232"/>
                <a:gd name="T20" fmla="*/ 324 w 1020"/>
                <a:gd name="T21" fmla="*/ 72 h 232"/>
                <a:gd name="T22" fmla="*/ 232 w 1020"/>
                <a:gd name="T23" fmla="*/ 16 h 232"/>
                <a:gd name="T24" fmla="*/ 0 w 1020"/>
                <a:gd name="T25" fmla="*/ 0 h 2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32"/>
                <a:gd name="T41" fmla="*/ 1020 w 1020"/>
                <a:gd name="T42" fmla="*/ 232 h 2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32">
                  <a:moveTo>
                    <a:pt x="0" y="0"/>
                  </a:moveTo>
                  <a:lnTo>
                    <a:pt x="0" y="232"/>
                  </a:lnTo>
                  <a:lnTo>
                    <a:pt x="1020" y="232"/>
                  </a:lnTo>
                  <a:lnTo>
                    <a:pt x="1020" y="24"/>
                  </a:lnTo>
                  <a:lnTo>
                    <a:pt x="788" y="80"/>
                  </a:lnTo>
                  <a:cubicBezTo>
                    <a:pt x="729" y="93"/>
                    <a:pt x="697" y="94"/>
                    <a:pt x="664" y="100"/>
                  </a:cubicBezTo>
                  <a:cubicBezTo>
                    <a:pt x="631" y="106"/>
                    <a:pt x="616" y="115"/>
                    <a:pt x="592" y="116"/>
                  </a:cubicBezTo>
                  <a:lnTo>
                    <a:pt x="520" y="104"/>
                  </a:lnTo>
                  <a:lnTo>
                    <a:pt x="444" y="88"/>
                  </a:lnTo>
                  <a:lnTo>
                    <a:pt x="384" y="68"/>
                  </a:lnTo>
                  <a:lnTo>
                    <a:pt x="324" y="72"/>
                  </a:lnTo>
                  <a:lnTo>
                    <a:pt x="232"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5"/>
            <p:cNvSpPr>
              <a:spLocks/>
            </p:cNvSpPr>
            <p:nvPr/>
          </p:nvSpPr>
          <p:spPr bwMode="auto">
            <a:xfrm>
              <a:off x="2124" y="1964"/>
              <a:ext cx="1020" cy="232"/>
            </a:xfrm>
            <a:custGeom>
              <a:avLst/>
              <a:gdLst>
                <a:gd name="T0" fmla="*/ 0 w 1020"/>
                <a:gd name="T1" fmla="*/ 0 h 232"/>
                <a:gd name="T2" fmla="*/ 0 w 1020"/>
                <a:gd name="T3" fmla="*/ 232 h 232"/>
                <a:gd name="T4" fmla="*/ 1020 w 1020"/>
                <a:gd name="T5" fmla="*/ 232 h 232"/>
                <a:gd name="T6" fmla="*/ 1020 w 1020"/>
                <a:gd name="T7" fmla="*/ 24 h 232"/>
                <a:gd name="T8" fmla="*/ 788 w 1020"/>
                <a:gd name="T9" fmla="*/ 80 h 232"/>
                <a:gd name="T10" fmla="*/ 664 w 1020"/>
                <a:gd name="T11" fmla="*/ 100 h 232"/>
                <a:gd name="T12" fmla="*/ 592 w 1020"/>
                <a:gd name="T13" fmla="*/ 116 h 232"/>
                <a:gd name="T14" fmla="*/ 520 w 1020"/>
                <a:gd name="T15" fmla="*/ 104 h 232"/>
                <a:gd name="T16" fmla="*/ 444 w 1020"/>
                <a:gd name="T17" fmla="*/ 88 h 232"/>
                <a:gd name="T18" fmla="*/ 384 w 1020"/>
                <a:gd name="T19" fmla="*/ 68 h 232"/>
                <a:gd name="T20" fmla="*/ 324 w 1020"/>
                <a:gd name="T21" fmla="*/ 72 h 232"/>
                <a:gd name="T22" fmla="*/ 232 w 1020"/>
                <a:gd name="T23" fmla="*/ 16 h 232"/>
                <a:gd name="T24" fmla="*/ 0 w 1020"/>
                <a:gd name="T25" fmla="*/ 0 h 2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32"/>
                <a:gd name="T41" fmla="*/ 1020 w 1020"/>
                <a:gd name="T42" fmla="*/ 232 h 2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32">
                  <a:moveTo>
                    <a:pt x="0" y="0"/>
                  </a:moveTo>
                  <a:lnTo>
                    <a:pt x="0" y="232"/>
                  </a:lnTo>
                  <a:lnTo>
                    <a:pt x="1020" y="232"/>
                  </a:lnTo>
                  <a:lnTo>
                    <a:pt x="1020" y="24"/>
                  </a:lnTo>
                  <a:lnTo>
                    <a:pt x="788" y="80"/>
                  </a:lnTo>
                  <a:cubicBezTo>
                    <a:pt x="729" y="93"/>
                    <a:pt x="697" y="94"/>
                    <a:pt x="664" y="100"/>
                  </a:cubicBezTo>
                  <a:cubicBezTo>
                    <a:pt x="631" y="106"/>
                    <a:pt x="616" y="115"/>
                    <a:pt x="592" y="116"/>
                  </a:cubicBezTo>
                  <a:lnTo>
                    <a:pt x="520" y="104"/>
                  </a:lnTo>
                  <a:lnTo>
                    <a:pt x="444" y="88"/>
                  </a:lnTo>
                  <a:lnTo>
                    <a:pt x="384" y="68"/>
                  </a:lnTo>
                  <a:lnTo>
                    <a:pt x="324" y="72"/>
                  </a:lnTo>
                  <a:lnTo>
                    <a:pt x="232"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auto">
            <a:xfrm>
              <a:off x="3220" y="1932"/>
              <a:ext cx="1020" cy="256"/>
            </a:xfrm>
            <a:custGeom>
              <a:avLst/>
              <a:gdLst>
                <a:gd name="T0" fmla="*/ 0 w 1020"/>
                <a:gd name="T1" fmla="*/ 0 h 256"/>
                <a:gd name="T2" fmla="*/ 0 w 1020"/>
                <a:gd name="T3" fmla="*/ 256 h 256"/>
                <a:gd name="T4" fmla="*/ 1020 w 1020"/>
                <a:gd name="T5" fmla="*/ 256 h 256"/>
                <a:gd name="T6" fmla="*/ 1020 w 1020"/>
                <a:gd name="T7" fmla="*/ 26 h 256"/>
                <a:gd name="T8" fmla="*/ 788 w 1020"/>
                <a:gd name="T9" fmla="*/ 88 h 256"/>
                <a:gd name="T10" fmla="*/ 664 w 1020"/>
                <a:gd name="T11" fmla="*/ 110 h 256"/>
                <a:gd name="T12" fmla="*/ 588 w 1020"/>
                <a:gd name="T13" fmla="*/ 120 h 256"/>
                <a:gd name="T14" fmla="*/ 528 w 1020"/>
                <a:gd name="T15" fmla="*/ 120 h 256"/>
                <a:gd name="T16" fmla="*/ 452 w 1020"/>
                <a:gd name="T17" fmla="*/ 120 h 256"/>
                <a:gd name="T18" fmla="*/ 384 w 1020"/>
                <a:gd name="T19" fmla="*/ 100 h 256"/>
                <a:gd name="T20" fmla="*/ 324 w 1020"/>
                <a:gd name="T21" fmla="*/ 79 h 256"/>
                <a:gd name="T22" fmla="*/ 232 w 1020"/>
                <a:gd name="T23" fmla="*/ 18 h 256"/>
                <a:gd name="T24" fmla="*/ 0 w 1020"/>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56"/>
                <a:gd name="T41" fmla="*/ 1020 w 1020"/>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56">
                  <a:moveTo>
                    <a:pt x="0" y="0"/>
                  </a:moveTo>
                  <a:lnTo>
                    <a:pt x="0" y="256"/>
                  </a:lnTo>
                  <a:lnTo>
                    <a:pt x="1020" y="256"/>
                  </a:lnTo>
                  <a:lnTo>
                    <a:pt x="1020" y="26"/>
                  </a:lnTo>
                  <a:lnTo>
                    <a:pt x="788" y="88"/>
                  </a:lnTo>
                  <a:cubicBezTo>
                    <a:pt x="729" y="103"/>
                    <a:pt x="697" y="105"/>
                    <a:pt x="664" y="110"/>
                  </a:cubicBezTo>
                  <a:cubicBezTo>
                    <a:pt x="631" y="115"/>
                    <a:pt x="611" y="118"/>
                    <a:pt x="588" y="120"/>
                  </a:cubicBezTo>
                  <a:lnTo>
                    <a:pt x="528" y="120"/>
                  </a:lnTo>
                  <a:lnTo>
                    <a:pt x="452" y="120"/>
                  </a:lnTo>
                  <a:lnTo>
                    <a:pt x="384" y="100"/>
                  </a:lnTo>
                  <a:lnTo>
                    <a:pt x="324" y="79"/>
                  </a:lnTo>
                  <a:lnTo>
                    <a:pt x="232" y="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p:cNvSpPr>
              <a:spLocks/>
            </p:cNvSpPr>
            <p:nvPr/>
          </p:nvSpPr>
          <p:spPr bwMode="auto">
            <a:xfrm>
              <a:off x="4308" y="1920"/>
              <a:ext cx="1020" cy="280"/>
            </a:xfrm>
            <a:custGeom>
              <a:avLst/>
              <a:gdLst>
                <a:gd name="T0" fmla="*/ 0 w 1020"/>
                <a:gd name="T1" fmla="*/ 0 h 256"/>
                <a:gd name="T2" fmla="*/ 0 w 1020"/>
                <a:gd name="T3" fmla="*/ 980 h 256"/>
                <a:gd name="T4" fmla="*/ 1020 w 1020"/>
                <a:gd name="T5" fmla="*/ 980 h 256"/>
                <a:gd name="T6" fmla="*/ 1020 w 1020"/>
                <a:gd name="T7" fmla="*/ 97 h 256"/>
                <a:gd name="T8" fmla="*/ 788 w 1020"/>
                <a:gd name="T9" fmla="*/ 336 h 256"/>
                <a:gd name="T10" fmla="*/ 664 w 1020"/>
                <a:gd name="T11" fmla="*/ 419 h 256"/>
                <a:gd name="T12" fmla="*/ 592 w 1020"/>
                <a:gd name="T13" fmla="*/ 490 h 256"/>
                <a:gd name="T14" fmla="*/ 528 w 1020"/>
                <a:gd name="T15" fmla="*/ 458 h 256"/>
                <a:gd name="T16" fmla="*/ 452 w 1020"/>
                <a:gd name="T17" fmla="*/ 458 h 256"/>
                <a:gd name="T18" fmla="*/ 388 w 1020"/>
                <a:gd name="T19" fmla="*/ 413 h 256"/>
                <a:gd name="T20" fmla="*/ 264 w 1020"/>
                <a:gd name="T21" fmla="*/ 279 h 256"/>
                <a:gd name="T22" fmla="*/ 120 w 1020"/>
                <a:gd name="T23" fmla="*/ 44 h 256"/>
                <a:gd name="T24" fmla="*/ 0 w 1020"/>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0"/>
                <a:gd name="T40" fmla="*/ 0 h 256"/>
                <a:gd name="T41" fmla="*/ 1020 w 1020"/>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0" h="256">
                  <a:moveTo>
                    <a:pt x="0" y="0"/>
                  </a:moveTo>
                  <a:lnTo>
                    <a:pt x="0" y="256"/>
                  </a:lnTo>
                  <a:lnTo>
                    <a:pt x="1020" y="256"/>
                  </a:lnTo>
                  <a:lnTo>
                    <a:pt x="1020" y="26"/>
                  </a:lnTo>
                  <a:lnTo>
                    <a:pt x="788" y="88"/>
                  </a:lnTo>
                  <a:cubicBezTo>
                    <a:pt x="729" y="103"/>
                    <a:pt x="697" y="104"/>
                    <a:pt x="664" y="110"/>
                  </a:cubicBezTo>
                  <a:cubicBezTo>
                    <a:pt x="631" y="117"/>
                    <a:pt x="615" y="126"/>
                    <a:pt x="592" y="128"/>
                  </a:cubicBezTo>
                  <a:lnTo>
                    <a:pt x="528" y="120"/>
                  </a:lnTo>
                  <a:lnTo>
                    <a:pt x="452" y="120"/>
                  </a:lnTo>
                  <a:lnTo>
                    <a:pt x="388" y="108"/>
                  </a:lnTo>
                  <a:lnTo>
                    <a:pt x="264" y="72"/>
                  </a:lnTo>
                  <a:lnTo>
                    <a:pt x="120" y="12"/>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Rectangle 18"/>
            <p:cNvSpPr>
              <a:spLocks noChangeArrowheads="1"/>
            </p:cNvSpPr>
            <p:nvPr/>
          </p:nvSpPr>
          <p:spPr bwMode="auto">
            <a:xfrm>
              <a:off x="175" y="2239"/>
              <a:ext cx="726" cy="1168"/>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0" rIns="1800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sz="2000" b="1">
                  <a:latin typeface="Arial Narrow" pitchFamily="34" charset="0"/>
                </a:rPr>
                <a:t>Plasma Antibodies</a:t>
              </a:r>
            </a:p>
          </p:txBody>
        </p:sp>
        <p:sp>
          <p:nvSpPr>
            <p:cNvPr id="21" name="Rectangle 19"/>
            <p:cNvSpPr>
              <a:spLocks noChangeArrowheads="1"/>
            </p:cNvSpPr>
            <p:nvPr/>
          </p:nvSpPr>
          <p:spPr bwMode="auto">
            <a:xfrm>
              <a:off x="217" y="811"/>
              <a:ext cx="702" cy="400"/>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sz="2000" b="1">
                  <a:latin typeface="Arial Narrow" pitchFamily="34" charset="0"/>
                </a:rPr>
                <a:t>Blood Type</a:t>
              </a:r>
            </a:p>
          </p:txBody>
        </p:sp>
        <p:sp>
          <p:nvSpPr>
            <p:cNvPr id="22" name="Rectangle 20"/>
            <p:cNvSpPr>
              <a:spLocks noChangeArrowheads="1"/>
            </p:cNvSpPr>
            <p:nvPr/>
          </p:nvSpPr>
          <p:spPr bwMode="auto">
            <a:xfrm>
              <a:off x="1004" y="798"/>
              <a:ext cx="1012" cy="400"/>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b="1">
                  <a:latin typeface="Arial Narrow" pitchFamily="34" charset="0"/>
                </a:rPr>
                <a:t>Type A</a:t>
              </a:r>
            </a:p>
          </p:txBody>
        </p:sp>
        <p:sp>
          <p:nvSpPr>
            <p:cNvPr id="23" name="Rectangle 21"/>
            <p:cNvSpPr>
              <a:spLocks noChangeArrowheads="1"/>
            </p:cNvSpPr>
            <p:nvPr/>
          </p:nvSpPr>
          <p:spPr bwMode="auto">
            <a:xfrm>
              <a:off x="2093" y="810"/>
              <a:ext cx="1012" cy="400"/>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b="1" dirty="0">
                  <a:latin typeface="Arial Narrow" pitchFamily="34" charset="0"/>
                </a:rPr>
                <a:t>Type B</a:t>
              </a:r>
            </a:p>
          </p:txBody>
        </p:sp>
        <p:sp>
          <p:nvSpPr>
            <p:cNvPr id="24" name="Rectangle 22"/>
            <p:cNvSpPr>
              <a:spLocks noChangeArrowheads="1"/>
            </p:cNvSpPr>
            <p:nvPr/>
          </p:nvSpPr>
          <p:spPr bwMode="auto">
            <a:xfrm>
              <a:off x="3218" y="812"/>
              <a:ext cx="1012" cy="400"/>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b="1">
                  <a:latin typeface="Arial Narrow" pitchFamily="34" charset="0"/>
                </a:rPr>
                <a:t>Type AB</a:t>
              </a:r>
            </a:p>
          </p:txBody>
        </p:sp>
        <p:sp>
          <p:nvSpPr>
            <p:cNvPr id="25" name="Rectangle 23"/>
            <p:cNvSpPr>
              <a:spLocks noChangeArrowheads="1"/>
            </p:cNvSpPr>
            <p:nvPr/>
          </p:nvSpPr>
          <p:spPr bwMode="auto">
            <a:xfrm>
              <a:off x="4297" y="802"/>
              <a:ext cx="1070" cy="400"/>
            </a:xfrm>
            <a:prstGeom prst="rect">
              <a:avLst/>
            </a:prstGeom>
            <a:solidFill>
              <a:srgbClr val="E5E2F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CA" altLang="en-US" b="1">
                  <a:latin typeface="Arial Narrow" pitchFamily="34" charset="0"/>
                </a:rPr>
                <a:t>Type O</a:t>
              </a:r>
            </a:p>
          </p:txBody>
        </p:sp>
      </p:grpSp>
    </p:spTree>
    <p:extLst>
      <p:ext uri="{BB962C8B-B14F-4D97-AF65-F5344CB8AC3E}">
        <p14:creationId xmlns:p14="http://schemas.microsoft.com/office/powerpoint/2010/main" val="287492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Components of Blood</a:t>
            </a:r>
          </a:p>
        </p:txBody>
      </p:sp>
      <p:sp>
        <p:nvSpPr>
          <p:cNvPr id="6147" name="Rectangle 3"/>
          <p:cNvSpPr>
            <a:spLocks noGrp="1" noChangeArrowheads="1"/>
          </p:cNvSpPr>
          <p:nvPr>
            <p:ph idx="1"/>
          </p:nvPr>
        </p:nvSpPr>
        <p:spPr>
          <a:xfrm>
            <a:off x="971550" y="1916113"/>
            <a:ext cx="7543800" cy="4114800"/>
          </a:xfrm>
        </p:spPr>
        <p:txBody>
          <a:bodyPr/>
          <a:lstStyle/>
          <a:p>
            <a:r>
              <a:rPr lang="en-US" dirty="0"/>
              <a:t>Blood is broken into 3 main components</a:t>
            </a:r>
          </a:p>
          <a:p>
            <a:pPr lvl="1"/>
            <a:r>
              <a:rPr lang="en-US" dirty="0"/>
              <a:t>55% fluid called plasma (it is approximately 90% water, 10% blood proteins (albumins, globulins, </a:t>
            </a:r>
            <a:r>
              <a:rPr lang="en-US" dirty="0" smtClean="0"/>
              <a:t>fibrinogens), </a:t>
            </a:r>
            <a:r>
              <a:rPr lang="en-US" dirty="0"/>
              <a:t>glucose, vitamins, minerals, dissolved gases, and waste products</a:t>
            </a:r>
          </a:p>
          <a:p>
            <a:pPr lvl="1"/>
            <a:r>
              <a:rPr lang="en-US" dirty="0"/>
              <a:t>less than 1% white blood cells</a:t>
            </a:r>
          </a:p>
          <a:p>
            <a:pPr lvl="1"/>
            <a:r>
              <a:rPr lang="en-US" dirty="0"/>
              <a:t>45% red blood cells</a:t>
            </a:r>
          </a:p>
        </p:txBody>
      </p:sp>
      <p:pic>
        <p:nvPicPr>
          <p:cNvPr id="6154" name="Picture 10" descr="19432"/>
          <p:cNvPicPr>
            <a:picLocks noChangeAspect="1" noChangeArrowheads="1"/>
          </p:cNvPicPr>
          <p:nvPr/>
        </p:nvPicPr>
        <p:blipFill>
          <a:blip r:embed="rId2" cstate="print"/>
          <a:srcRect r="6583" b="8542"/>
          <a:stretch>
            <a:fillRect/>
          </a:stretch>
        </p:blipFill>
        <p:spPr bwMode="auto">
          <a:xfrm>
            <a:off x="5292725" y="3789363"/>
            <a:ext cx="3455988" cy="2706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additive="base">
                                        <p:cTn id="18"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147">
                                            <p:txEl>
                                              <p:pRg st="2" end="2"/>
                                            </p:txEl>
                                          </p:spTgt>
                                        </p:tgtEl>
                                        <p:attrNameLst>
                                          <p:attrName>style.visibility</p:attrName>
                                        </p:attrNameLst>
                                      </p:cBhvr>
                                      <p:to>
                                        <p:strVal val="visible"/>
                                      </p:to>
                                    </p:set>
                                    <p:anim calcmode="lin" valueType="num">
                                      <p:cBhvr additive="base">
                                        <p:cTn id="24"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147">
                                            <p:txEl>
                                              <p:pRg st="3" end="3"/>
                                            </p:txEl>
                                          </p:spTgt>
                                        </p:tgtEl>
                                        <p:attrNameLst>
                                          <p:attrName>style.visibility</p:attrName>
                                        </p:attrNameLst>
                                      </p:cBhvr>
                                      <p:to>
                                        <p:strVal val="visible"/>
                                      </p:to>
                                    </p:set>
                                    <p:anim calcmode="lin" valueType="num">
                                      <p:cBhvr additive="base">
                                        <p:cTn id="30"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6154"/>
                                        </p:tgtEl>
                                        <p:attrNameLst>
                                          <p:attrName>style.visibility</p:attrName>
                                        </p:attrNameLst>
                                      </p:cBhvr>
                                      <p:to>
                                        <p:strVal val="visible"/>
                                      </p:to>
                                    </p:set>
                                    <p:animEffect transition="in" filter="box(in)">
                                      <p:cBhvr>
                                        <p:cTn id="36"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Agglutination Response</a:t>
            </a:r>
            <a:endParaRPr lang="en-US" dirty="0"/>
          </a:p>
        </p:txBody>
      </p:sp>
      <p:pic>
        <p:nvPicPr>
          <p:cNvPr id="5" name="Picture 9" descr="blood_types_B+.jpg"/>
          <p:cNvPicPr>
            <a:picLocks noGrp="1" noChangeAspect="1"/>
          </p:cNvPicPr>
          <p:nvPr>
            <p:ph type="tbl" idx="1"/>
          </p:nvPr>
        </p:nvPicPr>
        <p:blipFill>
          <a:blip r:embed="rId2">
            <a:extLst>
              <a:ext uri="{28A0092B-C50C-407E-A947-70E740481C1C}">
                <a14:useLocalDpi xmlns:a14="http://schemas.microsoft.com/office/drawing/2010/main" val="0"/>
              </a:ext>
            </a:extLst>
          </a:blip>
          <a:srcRect/>
          <a:stretch>
            <a:fillRect/>
          </a:stretch>
        </p:blipFill>
        <p:spPr bwMode="auto">
          <a:xfrm>
            <a:off x="457200" y="1431616"/>
            <a:ext cx="2644252" cy="3990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blood_type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482436"/>
            <a:ext cx="272021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loodtype_AB-.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99524" y="1519381"/>
            <a:ext cx="2484967" cy="3926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Blood Type Frequencies</a:t>
            </a: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1228085233"/>
              </p:ext>
            </p:extLst>
          </p:nvPr>
        </p:nvGraphicFramePr>
        <p:xfrm>
          <a:off x="3962400" y="1676400"/>
          <a:ext cx="4495800" cy="4267199"/>
        </p:xfrm>
        <a:graphic>
          <a:graphicData uri="http://schemas.openxmlformats.org/drawingml/2006/table">
            <a:tbl>
              <a:tblPr/>
              <a:tblGrid>
                <a:gridCol w="2247900">
                  <a:extLst>
                    <a:ext uri="{9D8B030D-6E8A-4147-A177-3AD203B41FA5}">
                      <a16:colId xmlns:a16="http://schemas.microsoft.com/office/drawing/2014/main" val="20000"/>
                    </a:ext>
                  </a:extLst>
                </a:gridCol>
                <a:gridCol w="2247900">
                  <a:extLst>
                    <a:ext uri="{9D8B030D-6E8A-4147-A177-3AD203B41FA5}">
                      <a16:colId xmlns:a16="http://schemas.microsoft.com/office/drawing/2014/main" val="20001"/>
                    </a:ext>
                  </a:extLst>
                </a:gridCol>
              </a:tblGrid>
              <a:tr h="896415">
                <a:tc>
                  <a:txBody>
                    <a:bodyPr/>
                    <a:lstStyle/>
                    <a:p>
                      <a:pPr algn="ctr"/>
                      <a:r>
                        <a:rPr lang="en-US" sz="2800" b="1" dirty="0" smtClean="0"/>
                        <a:t>Blood</a:t>
                      </a:r>
                      <a:r>
                        <a:rPr lang="en-US" sz="2800" b="1" baseline="0" dirty="0" smtClean="0"/>
                        <a:t> types in Canada</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tc>
                  <a:txBody>
                    <a:bodyPr/>
                    <a:lstStyle/>
                    <a:p>
                      <a:pPr algn="ctr"/>
                      <a:r>
                        <a:rPr lang="en-US" sz="4400" b="1" dirty="0" smtClean="0"/>
                        <a:t>%</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42696">
                <a:tc>
                  <a:txBody>
                    <a:bodyPr/>
                    <a:lstStyle/>
                    <a:p>
                      <a:pPr algn="ctr"/>
                      <a:r>
                        <a:rPr lang="en-US" sz="4400" b="1" dirty="0" smtClean="0"/>
                        <a:t>A</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tc>
                  <a:txBody>
                    <a:bodyPr/>
                    <a:lstStyle/>
                    <a:p>
                      <a:pPr algn="ctr"/>
                      <a:r>
                        <a:rPr lang="en-US" sz="4400" b="1" dirty="0" smtClean="0"/>
                        <a:t>42</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42696">
                <a:tc>
                  <a:txBody>
                    <a:bodyPr/>
                    <a:lstStyle/>
                    <a:p>
                      <a:pPr algn="ctr"/>
                      <a:r>
                        <a:rPr lang="en-US" sz="4400" b="1" dirty="0" smtClean="0"/>
                        <a:t>O</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tc>
                  <a:txBody>
                    <a:bodyPr/>
                    <a:lstStyle/>
                    <a:p>
                      <a:pPr algn="ctr"/>
                      <a:r>
                        <a:rPr lang="en-US" sz="4400" b="1" dirty="0" smtClean="0"/>
                        <a:t>46</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42696">
                <a:tc>
                  <a:txBody>
                    <a:bodyPr/>
                    <a:lstStyle/>
                    <a:p>
                      <a:pPr algn="ctr"/>
                      <a:r>
                        <a:rPr lang="en-US" sz="4400" b="1" dirty="0" smtClean="0"/>
                        <a:t>B</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tc>
                  <a:txBody>
                    <a:bodyPr/>
                    <a:lstStyle/>
                    <a:p>
                      <a:pPr algn="ctr"/>
                      <a:r>
                        <a:rPr lang="en-US" sz="4400" b="1" dirty="0" smtClean="0"/>
                        <a:t>9</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42696">
                <a:tc>
                  <a:txBody>
                    <a:bodyPr/>
                    <a:lstStyle/>
                    <a:p>
                      <a:pPr algn="ctr"/>
                      <a:r>
                        <a:rPr lang="en-US" sz="4400" b="1" dirty="0" smtClean="0"/>
                        <a:t>AB</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tc>
                  <a:txBody>
                    <a:bodyPr/>
                    <a:lstStyle/>
                    <a:p>
                      <a:pPr algn="ctr"/>
                      <a:r>
                        <a:rPr lang="en-US" sz="4400" b="1" dirty="0" smtClean="0"/>
                        <a:t>3</a:t>
                      </a:r>
                      <a:endParaRPr lang="en-US" sz="4400" b="1" dirty="0"/>
                    </a:p>
                  </a:txBody>
                  <a:tcPr marL="985" marR="985" marT="985" marB="985" anchor="ctr">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pic>
        <p:nvPicPr>
          <p:cNvPr id="6" name="Picture 8" descr="http://www.bloodservices.ca/CentreApps/Internet/UW_V502_MainEngine.nsf/TopGeneric-en.gif"/>
          <p:cNvPicPr>
            <a:picLocks noChangeAspect="1" noChangeArrowheads="1"/>
          </p:cNvPicPr>
          <p:nvPr/>
        </p:nvPicPr>
        <p:blipFill>
          <a:blip r:embed="rId2">
            <a:extLst>
              <a:ext uri="{28A0092B-C50C-407E-A947-70E740481C1C}">
                <a14:useLocalDpi xmlns:a14="http://schemas.microsoft.com/office/drawing/2010/main" val="0"/>
              </a:ext>
            </a:extLst>
          </a:blip>
          <a:srcRect l="1555" t="19299" r="71989" b="21771"/>
          <a:stretch>
            <a:fillRect/>
          </a:stretch>
        </p:blipFill>
        <p:spPr bwMode="auto">
          <a:xfrm>
            <a:off x="762000" y="4486275"/>
            <a:ext cx="2871788"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Rh Factor</a:t>
            </a:r>
          </a:p>
        </p:txBody>
      </p:sp>
      <p:sp>
        <p:nvSpPr>
          <p:cNvPr id="19459" name="Rectangle 3"/>
          <p:cNvSpPr>
            <a:spLocks noGrp="1" noChangeArrowheads="1"/>
          </p:cNvSpPr>
          <p:nvPr>
            <p:ph idx="1"/>
          </p:nvPr>
        </p:nvSpPr>
        <p:spPr>
          <a:xfrm>
            <a:off x="1439921" y="1417638"/>
            <a:ext cx="7498080" cy="5562600"/>
          </a:xfrm>
        </p:spPr>
        <p:txBody>
          <a:bodyPr>
            <a:normAutofit fontScale="92500" lnSpcReduction="20000"/>
          </a:bodyPr>
          <a:lstStyle/>
          <a:p>
            <a:r>
              <a:rPr lang="en-US" dirty="0"/>
              <a:t>Just as there are different major blood groups, such as type A and type B, there also is an </a:t>
            </a:r>
            <a:r>
              <a:rPr lang="en-US" b="1" i="1" dirty="0"/>
              <a:t>Rh factor</a:t>
            </a:r>
            <a:r>
              <a:rPr lang="en-US" dirty="0"/>
              <a:t>. The Rh factor is a protein that can be present on the surface of red blood cells. Most people have the Rh factor—they are Rh positive. Others do not have the Rh factor—they are Rh </a:t>
            </a:r>
            <a:r>
              <a:rPr lang="en-US" dirty="0" smtClean="0"/>
              <a:t>negative</a:t>
            </a:r>
            <a:endParaRPr lang="en-US" dirty="0"/>
          </a:p>
          <a:p>
            <a:r>
              <a:rPr lang="en-US" dirty="0"/>
              <a:t>If you are </a:t>
            </a:r>
            <a:r>
              <a:rPr lang="en-US" b="1" dirty="0" err="1"/>
              <a:t>Rh</a:t>
            </a:r>
            <a:r>
              <a:rPr lang="en-US" b="1" dirty="0"/>
              <a:t>+</a:t>
            </a:r>
            <a:r>
              <a:rPr lang="en-US" dirty="0"/>
              <a:t>, your blood cells have the </a:t>
            </a:r>
            <a:r>
              <a:rPr lang="en-US" dirty="0" err="1"/>
              <a:t>Rh</a:t>
            </a:r>
            <a:r>
              <a:rPr lang="en-US" dirty="0"/>
              <a:t> marker and you DO NOT MAKE antibodies against yourself</a:t>
            </a:r>
          </a:p>
          <a:p>
            <a:r>
              <a:rPr lang="en-US" dirty="0"/>
              <a:t>If you are </a:t>
            </a:r>
            <a:r>
              <a:rPr lang="en-US" b="1" dirty="0" err="1"/>
              <a:t>Rh</a:t>
            </a:r>
            <a:r>
              <a:rPr lang="en-US" b="1" dirty="0"/>
              <a:t>-</a:t>
            </a:r>
            <a:r>
              <a:rPr lang="en-US" dirty="0"/>
              <a:t>, your immune system will treat the </a:t>
            </a:r>
            <a:r>
              <a:rPr lang="en-US" dirty="0" err="1"/>
              <a:t>Rh</a:t>
            </a:r>
            <a:r>
              <a:rPr lang="en-US" dirty="0"/>
              <a:t> marker as foreign and produce </a:t>
            </a:r>
            <a:r>
              <a:rPr lang="en-US" dirty="0" err="1"/>
              <a:t>Rh</a:t>
            </a:r>
            <a:r>
              <a:rPr lang="en-US" dirty="0"/>
              <a:t> antibodies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Rh Pregnancy Problems</a:t>
            </a:r>
          </a:p>
        </p:txBody>
      </p:sp>
      <p:sp>
        <p:nvSpPr>
          <p:cNvPr id="20483" name="Rectangle 3"/>
          <p:cNvSpPr>
            <a:spLocks noGrp="1" noChangeArrowheads="1"/>
          </p:cNvSpPr>
          <p:nvPr>
            <p:ph idx="1"/>
          </p:nvPr>
        </p:nvSpPr>
        <p:spPr>
          <a:xfrm>
            <a:off x="468313" y="1628775"/>
            <a:ext cx="8229600" cy="4679950"/>
          </a:xfrm>
        </p:spPr>
        <p:txBody>
          <a:bodyPr/>
          <a:lstStyle/>
          <a:p>
            <a:pPr>
              <a:lnSpc>
                <a:spcPct val="90000"/>
              </a:lnSpc>
            </a:pPr>
            <a:r>
              <a:rPr lang="en-US" dirty="0"/>
              <a:t>When an Rh-negative mother’s blood comes into contact with blood from her Rh-positive fetus, it causes the Rh-negative mother to make </a:t>
            </a:r>
            <a:r>
              <a:rPr lang="en-US" b="1" i="1" dirty="0"/>
              <a:t>antibodies </a:t>
            </a:r>
            <a:r>
              <a:rPr lang="en-US" dirty="0"/>
              <a:t>against the Rh factor. These antibodies attack the Rh factor as if it were a harmful substance. A person with Rh-negative blood who makes Rh antibodies is called "Rh sensitized."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endParaRPr lang="en-US"/>
          </a:p>
        </p:txBody>
      </p:sp>
      <p:sp>
        <p:nvSpPr>
          <p:cNvPr id="3" name="Content Placeholder 2"/>
          <p:cNvSpPr>
            <a:spLocks noGrp="1"/>
          </p:cNvSpPr>
          <p:nvPr>
            <p:ph idx="1"/>
          </p:nvPr>
        </p:nvSpPr>
        <p:spPr>
          <a:xfrm>
            <a:off x="1435608" y="762000"/>
            <a:ext cx="7498080" cy="5486400"/>
          </a:xfrm>
        </p:spPr>
        <p:txBody>
          <a:bodyPr>
            <a:normAutofit fontScale="92500" lnSpcReduction="20000"/>
          </a:bodyPr>
          <a:lstStyle/>
          <a:p>
            <a:pPr fontAlgn="base"/>
            <a:r>
              <a:rPr lang="en-US" dirty="0"/>
              <a:t>Problems during pregnancy can occur when Rh antibodies from an Rh-sensitized woman cross the placenta and attack the blood of an Rh-positive fetus. The Rh antibodies destroy some of the fetal red blood cells. This causes </a:t>
            </a:r>
            <a:r>
              <a:rPr lang="en-US" b="1" i="1" dirty="0"/>
              <a:t>hemolytic anemia</a:t>
            </a:r>
            <a:r>
              <a:rPr lang="en-US" dirty="0"/>
              <a:t>, where red blood cells are destroyed faster than the body can replace them.</a:t>
            </a:r>
          </a:p>
          <a:p>
            <a:pPr fontAlgn="base"/>
            <a:r>
              <a:rPr lang="en-US" dirty="0"/>
              <a:t>Red blood cells carry oxygen to all parts of the body. Without enough red blood cells, the fetus will not get enough oxygen. Hemolytic anemia can lead to serious illness. Severe hemolytic anemia may even be fatal to the fetus.</a:t>
            </a:r>
          </a:p>
          <a:p>
            <a:endParaRPr lang="en-US" dirty="0"/>
          </a:p>
        </p:txBody>
      </p:sp>
    </p:spTree>
    <p:extLst>
      <p:ext uri="{BB962C8B-B14F-4D97-AF65-F5344CB8AC3E}">
        <p14:creationId xmlns:p14="http://schemas.microsoft.com/office/powerpoint/2010/main" val="1659251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a:bodyPr>
          <a:lstStyle/>
          <a:p>
            <a:r>
              <a:rPr lang="en-US" dirty="0"/>
              <a:t> If you are Rh negative, you will be given a shot of </a:t>
            </a:r>
            <a:r>
              <a:rPr lang="en-US" b="1" i="1" dirty="0"/>
              <a:t>Rh immunoglobulin (</a:t>
            </a:r>
            <a:r>
              <a:rPr lang="en-US" b="1" i="1" dirty="0" err="1"/>
              <a:t>RhIg</a:t>
            </a:r>
            <a:r>
              <a:rPr lang="en-US" b="1" i="1" dirty="0"/>
              <a:t>)</a:t>
            </a:r>
            <a:r>
              <a:rPr lang="en-US" dirty="0"/>
              <a:t>. </a:t>
            </a:r>
            <a:r>
              <a:rPr lang="en-US" dirty="0" err="1"/>
              <a:t>RhIg</a:t>
            </a:r>
            <a:r>
              <a:rPr lang="en-US" dirty="0"/>
              <a:t> is made from donated blood. When given to a </a:t>
            </a:r>
            <a:r>
              <a:rPr lang="en-US" dirty="0" err="1"/>
              <a:t>nonsensitized</a:t>
            </a:r>
            <a:r>
              <a:rPr lang="en-US" dirty="0"/>
              <a:t> Rh-negative person, it targets any Rh-positive cells in the bloodstream and prevents the production of Rh antibodies. When given to an Rh-negative woman who has not yet made antibodies against the Rh factor, </a:t>
            </a:r>
            <a:r>
              <a:rPr lang="en-US" dirty="0" err="1"/>
              <a:t>RhIg</a:t>
            </a:r>
            <a:r>
              <a:rPr lang="en-US" dirty="0"/>
              <a:t> can prevent fetal hemolytic anemia in a later pregnancy.</a:t>
            </a:r>
          </a:p>
        </p:txBody>
      </p:sp>
    </p:spTree>
    <p:extLst>
      <p:ext uri="{BB962C8B-B14F-4D97-AF65-F5344CB8AC3E}">
        <p14:creationId xmlns:p14="http://schemas.microsoft.com/office/powerpoint/2010/main" val="3352857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a:t>
            </a:r>
            <a:r>
              <a:rPr lang="en-US" dirty="0" smtClean="0"/>
              <a:t> Factor During </a:t>
            </a:r>
            <a:r>
              <a:rPr lang="en-US" dirty="0" err="1" smtClean="0"/>
              <a:t>Pregancy</a:t>
            </a:r>
            <a:endParaRPr lang="en-US" dirty="0"/>
          </a:p>
        </p:txBody>
      </p:sp>
      <p:pic>
        <p:nvPicPr>
          <p:cNvPr id="1026" name="Picture 2" descr="Image result for rh pregnan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3" y="1417638"/>
            <a:ext cx="8759485" cy="4678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Questions</a:t>
            </a:r>
            <a:endParaRPr lang="en-US" dirty="0"/>
          </a:p>
        </p:txBody>
      </p:sp>
      <p:sp>
        <p:nvSpPr>
          <p:cNvPr id="3" name="Content Placeholder 2"/>
          <p:cNvSpPr>
            <a:spLocks noGrp="1"/>
          </p:cNvSpPr>
          <p:nvPr>
            <p:ph idx="1"/>
          </p:nvPr>
        </p:nvSpPr>
        <p:spPr/>
        <p:txBody>
          <a:bodyPr/>
          <a:lstStyle/>
          <a:p>
            <a:r>
              <a:rPr lang="en-US" dirty="0" smtClean="0"/>
              <a:t>Do questions #7-9 and 15-18 pg. 356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47800" y="274638"/>
            <a:ext cx="7485888" cy="1143000"/>
          </a:xfrm>
        </p:spPr>
        <p:txBody>
          <a:bodyPr/>
          <a:lstStyle/>
          <a:p>
            <a:r>
              <a:rPr lang="en-US" dirty="0"/>
              <a:t>Plasma Proteins</a:t>
            </a:r>
          </a:p>
        </p:txBody>
      </p:sp>
      <p:sp>
        <p:nvSpPr>
          <p:cNvPr id="37891" name="Rectangle 3"/>
          <p:cNvSpPr>
            <a:spLocks noGrp="1" noChangeArrowheads="1"/>
          </p:cNvSpPr>
          <p:nvPr>
            <p:ph idx="1"/>
          </p:nvPr>
        </p:nvSpPr>
        <p:spPr/>
        <p:txBody>
          <a:bodyPr/>
          <a:lstStyle/>
          <a:p>
            <a:pPr marL="609600" indent="-609600"/>
            <a:r>
              <a:rPr lang="en-US" dirty="0"/>
              <a:t>Your plasma also contains three important proteins</a:t>
            </a:r>
          </a:p>
          <a:p>
            <a:pPr marL="609600" indent="-609600">
              <a:buFont typeface="Wingdings" pitchFamily="2" charset="2"/>
              <a:buAutoNum type="arabicPeriod"/>
            </a:pPr>
            <a:r>
              <a:rPr lang="en-US" u="sng" dirty="0" smtClean="0">
                <a:solidFill>
                  <a:schemeClr val="tx2">
                    <a:lumMod val="60000"/>
                    <a:lumOff val="40000"/>
                  </a:schemeClr>
                </a:solidFill>
              </a:rPr>
              <a:t>Albumins</a:t>
            </a:r>
            <a:r>
              <a:rPr lang="en-US" dirty="0" smtClean="0"/>
              <a:t>- </a:t>
            </a:r>
            <a:r>
              <a:rPr lang="en-US" dirty="0"/>
              <a:t>controls osmotic balance</a:t>
            </a:r>
          </a:p>
          <a:p>
            <a:pPr marL="609600" indent="-609600">
              <a:buFont typeface="Wingdings" pitchFamily="2" charset="2"/>
              <a:buAutoNum type="arabicPeriod"/>
            </a:pPr>
            <a:r>
              <a:rPr lang="en-US" u="sng" dirty="0" smtClean="0">
                <a:solidFill>
                  <a:schemeClr val="tx2">
                    <a:lumMod val="60000"/>
                    <a:lumOff val="40000"/>
                  </a:schemeClr>
                </a:solidFill>
              </a:rPr>
              <a:t>Globulins</a:t>
            </a:r>
            <a:r>
              <a:rPr lang="en-US" dirty="0" smtClean="0"/>
              <a:t> </a:t>
            </a:r>
            <a:r>
              <a:rPr lang="en-US" dirty="0"/>
              <a:t>- makes antibodies for protection</a:t>
            </a:r>
          </a:p>
          <a:p>
            <a:pPr marL="609600" indent="-609600">
              <a:buFont typeface="Wingdings" pitchFamily="2" charset="2"/>
              <a:buAutoNum type="arabicPeriod"/>
            </a:pPr>
            <a:r>
              <a:rPr lang="en-US" u="sng" dirty="0" smtClean="0">
                <a:solidFill>
                  <a:schemeClr val="tx2">
                    <a:lumMod val="60000"/>
                    <a:lumOff val="40000"/>
                  </a:schemeClr>
                </a:solidFill>
              </a:rPr>
              <a:t>Fibrinogen</a:t>
            </a:r>
            <a:r>
              <a:rPr lang="en-US" dirty="0" smtClean="0"/>
              <a:t> </a:t>
            </a:r>
            <a:r>
              <a:rPr lang="en-US" dirty="0"/>
              <a:t>- control blood clotting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linds(horizontal)">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 calcmode="lin" valueType="num">
                                      <p:cBhvr additive="base">
                                        <p:cTn id="12"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 calcmode="lin" valueType="num">
                                      <p:cBhvr additive="base">
                                        <p:cTn id="18"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7891">
                                            <p:txEl>
                                              <p:pRg st="2" end="2"/>
                                            </p:txEl>
                                          </p:spTgt>
                                        </p:tgtEl>
                                        <p:attrNameLst>
                                          <p:attrName>style.visibility</p:attrName>
                                        </p:attrNameLst>
                                      </p:cBhvr>
                                      <p:to>
                                        <p:strVal val="visible"/>
                                      </p:to>
                                    </p:set>
                                    <p:anim calcmode="lin" valueType="num">
                                      <p:cBhvr additive="base">
                                        <p:cTn id="24"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7891">
                                            <p:txEl>
                                              <p:pRg st="3" end="3"/>
                                            </p:txEl>
                                          </p:spTgt>
                                        </p:tgtEl>
                                        <p:attrNameLst>
                                          <p:attrName>style.visibility</p:attrName>
                                        </p:attrNameLst>
                                      </p:cBhvr>
                                      <p:to>
                                        <p:strVal val="visible"/>
                                      </p:to>
                                    </p:set>
                                    <p:anim calcmode="lin" valueType="num">
                                      <p:cBhvr additive="base">
                                        <p:cTn id="30"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333375"/>
            <a:ext cx="3903662" cy="1431925"/>
          </a:xfrm>
        </p:spPr>
        <p:txBody>
          <a:bodyPr/>
          <a:lstStyle/>
          <a:p>
            <a:r>
              <a:rPr lang="en-US" sz="4000" dirty="0"/>
              <a:t>Erythrocytes</a:t>
            </a:r>
          </a:p>
        </p:txBody>
      </p:sp>
      <p:pic>
        <p:nvPicPr>
          <p:cNvPr id="7172" name="Picture 4" descr="blood_01"/>
          <p:cNvPicPr>
            <a:picLocks noGrp="1" noChangeAspect="1" noChangeArrowheads="1"/>
          </p:cNvPicPr>
          <p:nvPr>
            <p:ph idx="1"/>
          </p:nvPr>
        </p:nvPicPr>
        <p:blipFill>
          <a:blip r:embed="rId2" cstate="print"/>
          <a:srcRect/>
          <a:stretch>
            <a:fillRect/>
          </a:stretch>
        </p:blipFill>
        <p:spPr>
          <a:xfrm>
            <a:off x="4716463" y="260350"/>
            <a:ext cx="4010025" cy="2981325"/>
          </a:xfrm>
          <a:noFill/>
          <a:ln/>
        </p:spPr>
      </p:pic>
      <p:sp>
        <p:nvSpPr>
          <p:cNvPr id="7175" name="Text Box 7"/>
          <p:cNvSpPr txBox="1">
            <a:spLocks noChangeArrowheads="1"/>
          </p:cNvSpPr>
          <p:nvPr/>
        </p:nvSpPr>
        <p:spPr bwMode="auto">
          <a:xfrm>
            <a:off x="323850" y="1628775"/>
            <a:ext cx="4103688" cy="5003800"/>
          </a:xfrm>
          <a:prstGeom prst="rect">
            <a:avLst/>
          </a:prstGeom>
          <a:noFill/>
          <a:ln w="9525">
            <a:noFill/>
            <a:miter lim="800000"/>
            <a:headEnd/>
            <a:tailEnd/>
          </a:ln>
          <a:effectLst/>
        </p:spPr>
        <p:txBody>
          <a:bodyPr>
            <a:spAutoFit/>
          </a:bodyPr>
          <a:lstStyle/>
          <a:p>
            <a:pPr eaLnBrk="1" hangingPunct="1">
              <a:spcBef>
                <a:spcPct val="50000"/>
              </a:spcBef>
              <a:buFontTx/>
              <a:buChar char="•"/>
            </a:pPr>
            <a:r>
              <a:rPr lang="en-US" sz="2800" dirty="0">
                <a:latin typeface="Arial" charset="0"/>
              </a:rPr>
              <a:t>Erythrocytes (red blood cells) are small, round biconcave cells whose primary function is the transportation of oxygen.  </a:t>
            </a:r>
          </a:p>
          <a:p>
            <a:pPr eaLnBrk="1" hangingPunct="1">
              <a:spcBef>
                <a:spcPct val="50000"/>
              </a:spcBef>
              <a:buFontTx/>
              <a:buChar char="•"/>
            </a:pPr>
            <a:r>
              <a:rPr lang="en-US" sz="2800" dirty="0">
                <a:latin typeface="Arial" charset="0"/>
              </a:rPr>
              <a:t>Erythrocytes have iron containing pigments called hemoglobin which increases the capacity of blood to carry oxygen</a:t>
            </a:r>
          </a:p>
        </p:txBody>
      </p:sp>
      <p:pic>
        <p:nvPicPr>
          <p:cNvPr id="7177" name="Picture 9" descr="Image1"/>
          <p:cNvPicPr>
            <a:picLocks noChangeAspect="1" noChangeArrowheads="1"/>
          </p:cNvPicPr>
          <p:nvPr/>
        </p:nvPicPr>
        <p:blipFill>
          <a:blip r:embed="rId3" cstate="print"/>
          <a:srcRect/>
          <a:stretch>
            <a:fillRect/>
          </a:stretch>
        </p:blipFill>
        <p:spPr bwMode="auto">
          <a:xfrm>
            <a:off x="5580063" y="3573463"/>
            <a:ext cx="2641600" cy="264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5">
                                            <p:txEl>
                                              <p:pRg st="0" end="0"/>
                                            </p:txEl>
                                          </p:spTgt>
                                        </p:tgtEl>
                                        <p:attrNameLst>
                                          <p:attrName>style.visibility</p:attrName>
                                        </p:attrNameLst>
                                      </p:cBhvr>
                                      <p:to>
                                        <p:strVal val="visible"/>
                                      </p:to>
                                    </p:set>
                                    <p:anim calcmode="lin" valueType="num">
                                      <p:cBhvr additive="base">
                                        <p:cTn id="12" dur="500" fill="hold"/>
                                        <p:tgtEl>
                                          <p:spTgt spid="71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175">
                                            <p:txEl>
                                              <p:pRg st="1" end="1"/>
                                            </p:txEl>
                                          </p:spTgt>
                                        </p:tgtEl>
                                        <p:attrNameLst>
                                          <p:attrName>style.visibility</p:attrName>
                                        </p:attrNameLst>
                                      </p:cBhvr>
                                      <p:to>
                                        <p:strVal val="visible"/>
                                      </p:to>
                                    </p:set>
                                    <p:anim calcmode="lin" valueType="num">
                                      <p:cBhvr additive="base">
                                        <p:cTn id="18" dur="500" fill="hold"/>
                                        <p:tgtEl>
                                          <p:spTgt spid="717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1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7172"/>
                                        </p:tgtEl>
                                        <p:attrNameLst>
                                          <p:attrName>style.visibility</p:attrName>
                                        </p:attrNameLst>
                                      </p:cBhvr>
                                      <p:to>
                                        <p:strVal val="visible"/>
                                      </p:to>
                                    </p:set>
                                    <p:animEffect transition="in" filter="box(in)">
                                      <p:cBhvr>
                                        <p:cTn id="24" dur="500"/>
                                        <p:tgtEl>
                                          <p:spTgt spid="7172"/>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7177"/>
                                        </p:tgtEl>
                                        <p:attrNameLst>
                                          <p:attrName>style.visibility</p:attrName>
                                        </p:attrNameLst>
                                      </p:cBhvr>
                                      <p:to>
                                        <p:strVal val="visible"/>
                                      </p:to>
                                    </p:set>
                                    <p:animEffect transition="in" filter="box(in)">
                                      <p:cBhvr>
                                        <p:cTn id="29"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68313" y="1052513"/>
            <a:ext cx="8229600" cy="4525962"/>
          </a:xfrm>
        </p:spPr>
        <p:txBody>
          <a:bodyPr/>
          <a:lstStyle/>
          <a:p>
            <a:r>
              <a:rPr lang="en-US" dirty="0" smtClean="0"/>
              <a:t>Erythrocytes </a:t>
            </a:r>
            <a:r>
              <a:rPr lang="en-US" dirty="0"/>
              <a:t>are also enucleated (they have no nucleus) and as a result do not have to carry out cellular functions</a:t>
            </a:r>
          </a:p>
          <a:p>
            <a:r>
              <a:rPr lang="en-US" dirty="0"/>
              <a:t>Erythrocytes are replaced by the bone marrow approximately every 120-130 days</a:t>
            </a:r>
          </a:p>
        </p:txBody>
      </p:sp>
      <p:pic>
        <p:nvPicPr>
          <p:cNvPr id="9221" name="Picture 5" descr="35A5C297">
            <a:hlinkClick r:id="rId2"/>
          </p:cNvPr>
          <p:cNvPicPr>
            <a:picLocks noChangeAspect="1" noChangeArrowheads="1"/>
          </p:cNvPicPr>
          <p:nvPr/>
        </p:nvPicPr>
        <p:blipFill>
          <a:blip r:embed="rId3" cstate="print"/>
          <a:srcRect/>
          <a:stretch>
            <a:fillRect/>
          </a:stretch>
        </p:blipFill>
        <p:spPr bwMode="auto">
          <a:xfrm>
            <a:off x="611188" y="3644900"/>
            <a:ext cx="4262437" cy="2955925"/>
          </a:xfrm>
          <a:prstGeom prst="rect">
            <a:avLst/>
          </a:prstGeom>
          <a:noFill/>
        </p:spPr>
      </p:pic>
      <p:pic>
        <p:nvPicPr>
          <p:cNvPr id="9223" name="Picture 7" descr="red%20blood%20cells"/>
          <p:cNvPicPr>
            <a:picLocks noChangeAspect="1" noChangeArrowheads="1"/>
          </p:cNvPicPr>
          <p:nvPr/>
        </p:nvPicPr>
        <p:blipFill>
          <a:blip r:embed="rId4" cstate="print"/>
          <a:srcRect/>
          <a:stretch>
            <a:fillRect/>
          </a:stretch>
        </p:blipFill>
        <p:spPr bwMode="auto">
          <a:xfrm>
            <a:off x="4067175" y="3860800"/>
            <a:ext cx="4762500" cy="2571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9221"/>
                                        </p:tgtEl>
                                        <p:attrNameLst>
                                          <p:attrName>style.visibility</p:attrName>
                                        </p:attrNameLst>
                                      </p:cBhvr>
                                      <p:to>
                                        <p:strVal val="visible"/>
                                      </p:to>
                                    </p:set>
                                    <p:animEffect transition="in" filter="box(in)">
                                      <p:cBhvr>
                                        <p:cTn id="19" dur="500"/>
                                        <p:tgtEl>
                                          <p:spTgt spid="9221"/>
                                        </p:tgtEl>
                                      </p:cBhvr>
                                    </p:animEffect>
                                  </p:childTnLst>
                                </p:cTn>
                              </p:par>
                              <p:par>
                                <p:cTn id="20" presetID="4" presetClass="entr" presetSubtype="16" fill="hold" nodeType="withEffect">
                                  <p:stCondLst>
                                    <p:cond delay="0"/>
                                  </p:stCondLst>
                                  <p:childTnLst>
                                    <p:set>
                                      <p:cBhvr>
                                        <p:cTn id="21" dur="1" fill="hold">
                                          <p:stCondLst>
                                            <p:cond delay="0"/>
                                          </p:stCondLst>
                                        </p:cTn>
                                        <p:tgtEl>
                                          <p:spTgt spid="9223"/>
                                        </p:tgtEl>
                                        <p:attrNameLst>
                                          <p:attrName>style.visibility</p:attrName>
                                        </p:attrNameLst>
                                      </p:cBhvr>
                                      <p:to>
                                        <p:strVal val="visible"/>
                                      </p:to>
                                    </p:set>
                                    <p:animEffect transition="in" filter="box(in)">
                                      <p:cBhvr>
                                        <p:cTn id="22"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dirty="0"/>
              <a:t>Leucocytes</a:t>
            </a:r>
            <a:br>
              <a:rPr lang="en-US" dirty="0"/>
            </a:br>
            <a:r>
              <a:rPr lang="en-US" dirty="0"/>
              <a:t>White Blood Cells</a:t>
            </a:r>
          </a:p>
        </p:txBody>
      </p:sp>
      <p:sp>
        <p:nvSpPr>
          <p:cNvPr id="10243" name="Rectangle 3"/>
          <p:cNvSpPr>
            <a:spLocks noGrp="1" noChangeArrowheads="1"/>
          </p:cNvSpPr>
          <p:nvPr>
            <p:ph idx="1"/>
          </p:nvPr>
        </p:nvSpPr>
        <p:spPr/>
        <p:txBody>
          <a:bodyPr/>
          <a:lstStyle/>
          <a:p>
            <a:r>
              <a:rPr lang="en-US" dirty="0"/>
              <a:t>White Blood Cells (</a:t>
            </a:r>
            <a:r>
              <a:rPr lang="en-US" dirty="0" smtClean="0"/>
              <a:t>WBC) </a:t>
            </a:r>
            <a:r>
              <a:rPr lang="en-US" dirty="0"/>
              <a:t>are defenders against bacteria, viruses, and foreign substances of any kind.  They are killed to make pus</a:t>
            </a:r>
          </a:p>
          <a:p>
            <a:r>
              <a:rPr lang="en-US" dirty="0"/>
              <a:t>New white blood cells are formed in the bone marrow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WBC’s</a:t>
            </a:r>
          </a:p>
        </p:txBody>
      </p:sp>
      <p:sp>
        <p:nvSpPr>
          <p:cNvPr id="26627" name="Rectangle 3"/>
          <p:cNvSpPr>
            <a:spLocks noGrp="1" noChangeArrowheads="1"/>
          </p:cNvSpPr>
          <p:nvPr>
            <p:ph idx="1"/>
          </p:nvPr>
        </p:nvSpPr>
        <p:spPr/>
        <p:txBody>
          <a:bodyPr/>
          <a:lstStyle/>
          <a:p>
            <a:r>
              <a:rPr lang="en-US" sz="2800" dirty="0"/>
              <a:t>There are five main types of white blood cells</a:t>
            </a:r>
          </a:p>
          <a:p>
            <a:pPr lvl="1"/>
            <a:r>
              <a:rPr lang="en-US" sz="2400" dirty="0" err="1"/>
              <a:t>neutrophils</a:t>
            </a:r>
            <a:r>
              <a:rPr lang="en-US" sz="2400" dirty="0"/>
              <a:t>- general granulocyte</a:t>
            </a:r>
          </a:p>
          <a:p>
            <a:pPr lvl="1"/>
            <a:r>
              <a:rPr lang="en-US" sz="2400" dirty="0" err="1"/>
              <a:t>monocytes</a:t>
            </a:r>
            <a:r>
              <a:rPr lang="en-US" sz="2400" dirty="0"/>
              <a:t>- make macrophages to engulf invaders</a:t>
            </a:r>
          </a:p>
          <a:p>
            <a:pPr lvl="1"/>
            <a:r>
              <a:rPr lang="en-US" sz="2400" dirty="0" err="1"/>
              <a:t>esinophils</a:t>
            </a:r>
            <a:r>
              <a:rPr lang="en-US" sz="2400" dirty="0"/>
              <a:t>- granulocyte which kills parasites</a:t>
            </a:r>
          </a:p>
          <a:p>
            <a:pPr lvl="1"/>
            <a:r>
              <a:rPr lang="en-US" sz="2400" dirty="0" err="1"/>
              <a:t>basophils</a:t>
            </a:r>
            <a:r>
              <a:rPr lang="en-US" sz="2400" dirty="0"/>
              <a:t>- granulocyte which releases histamines</a:t>
            </a:r>
          </a:p>
          <a:p>
            <a:pPr lvl="1"/>
            <a:r>
              <a:rPr lang="en-US" sz="2400" dirty="0"/>
              <a:t>lymphocytes- make B and T cells </a:t>
            </a:r>
          </a:p>
          <a:p>
            <a:r>
              <a:rPr lang="en-US" sz="2800" dirty="0"/>
              <a:t>ALL HELP IN THE FIGHT AGAINST DISEASE</a:t>
            </a:r>
          </a:p>
        </p:txBody>
      </p:sp>
      <p:pic>
        <p:nvPicPr>
          <p:cNvPr id="4" name="Picture 3" descr="S01-C11-F01-BIO2030SB.jpg"/>
          <p:cNvPicPr>
            <a:picLocks noChangeAspect="1"/>
          </p:cNvPicPr>
          <p:nvPr/>
        </p:nvPicPr>
        <p:blipFill>
          <a:blip r:embed="rId2" cstate="print"/>
          <a:stretch>
            <a:fillRect/>
          </a:stretch>
        </p:blipFill>
        <p:spPr>
          <a:xfrm>
            <a:off x="3352800" y="4800600"/>
            <a:ext cx="2971800" cy="18566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linds(horizontal)">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calcmode="lin" valueType="num">
                                      <p:cBhvr additive="base">
                                        <p:cTn id="12"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 calcmode="lin" valueType="num">
                                      <p:cBhvr additive="base">
                                        <p:cTn id="18"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6627">
                                            <p:txEl>
                                              <p:pRg st="2" end="2"/>
                                            </p:txEl>
                                          </p:spTgt>
                                        </p:tgtEl>
                                        <p:attrNameLst>
                                          <p:attrName>style.visibility</p:attrName>
                                        </p:attrNameLst>
                                      </p:cBhvr>
                                      <p:to>
                                        <p:strVal val="visible"/>
                                      </p:to>
                                    </p:set>
                                    <p:anim calcmode="lin" valueType="num">
                                      <p:cBhvr additive="base">
                                        <p:cTn id="24"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6627">
                                            <p:txEl>
                                              <p:pRg st="3" end="3"/>
                                            </p:txEl>
                                          </p:spTgt>
                                        </p:tgtEl>
                                        <p:attrNameLst>
                                          <p:attrName>style.visibility</p:attrName>
                                        </p:attrNameLst>
                                      </p:cBhvr>
                                      <p:to>
                                        <p:strVal val="visible"/>
                                      </p:to>
                                    </p:set>
                                    <p:anim calcmode="lin" valueType="num">
                                      <p:cBhvr additive="base">
                                        <p:cTn id="30"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6627">
                                            <p:txEl>
                                              <p:pRg st="4" end="4"/>
                                            </p:txEl>
                                          </p:spTgt>
                                        </p:tgtEl>
                                        <p:attrNameLst>
                                          <p:attrName>style.visibility</p:attrName>
                                        </p:attrNameLst>
                                      </p:cBhvr>
                                      <p:to>
                                        <p:strVal val="visible"/>
                                      </p:to>
                                    </p:set>
                                    <p:anim calcmode="lin" valueType="num">
                                      <p:cBhvr additive="base">
                                        <p:cTn id="36"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6627">
                                            <p:txEl>
                                              <p:pRg st="5" end="5"/>
                                            </p:txEl>
                                          </p:spTgt>
                                        </p:tgtEl>
                                        <p:attrNameLst>
                                          <p:attrName>style.visibility</p:attrName>
                                        </p:attrNameLst>
                                      </p:cBhvr>
                                      <p:to>
                                        <p:strVal val="visible"/>
                                      </p:to>
                                    </p:set>
                                    <p:anim calcmode="lin" valueType="num">
                                      <p:cBhvr additive="base">
                                        <p:cTn id="42"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nodeType="clickEffect">
                                  <p:stCondLst>
                                    <p:cond delay="0"/>
                                  </p:stCondLst>
                                  <p:childTnLst>
                                    <p:set>
                                      <p:cBhvr>
                                        <p:cTn id="47" dur="1" fill="hold">
                                          <p:stCondLst>
                                            <p:cond delay="0"/>
                                          </p:stCondLst>
                                        </p:cTn>
                                        <p:tgtEl>
                                          <p:spTgt spid="26627">
                                            <p:txEl>
                                              <p:pRg st="6" end="6"/>
                                            </p:txEl>
                                          </p:spTgt>
                                        </p:tgtEl>
                                        <p:attrNameLst>
                                          <p:attrName>style.visibility</p:attrName>
                                        </p:attrNameLst>
                                      </p:cBhvr>
                                      <p:to>
                                        <p:strVal val="visible"/>
                                      </p:to>
                                    </p:set>
                                    <p:animEffect transition="in" filter="checkerboard(across)">
                                      <p:cBhvr>
                                        <p:cTn id="48"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descr="immunohistochemical-staining-bone-marrow-22"/>
          <p:cNvPicPr>
            <a:picLocks noChangeAspect="1" noChangeArrowheads="1"/>
          </p:cNvPicPr>
          <p:nvPr/>
        </p:nvPicPr>
        <p:blipFill>
          <a:blip r:embed="rId2" cstate="print"/>
          <a:srcRect/>
          <a:stretch>
            <a:fillRect/>
          </a:stretch>
        </p:blipFill>
        <p:spPr bwMode="auto">
          <a:xfrm>
            <a:off x="4356100" y="1412875"/>
            <a:ext cx="4392613" cy="3257550"/>
          </a:xfrm>
          <a:prstGeom prst="rect">
            <a:avLst/>
          </a:prstGeom>
          <a:noFill/>
        </p:spPr>
      </p:pic>
      <p:pic>
        <p:nvPicPr>
          <p:cNvPr id="31749" name="Picture 5" descr="BMFum-b">
            <a:hlinkClick r:id="rId3"/>
          </p:cNvPr>
          <p:cNvPicPr>
            <a:picLocks noChangeAspect="1" noChangeArrowheads="1"/>
          </p:cNvPicPr>
          <p:nvPr/>
        </p:nvPicPr>
        <p:blipFill>
          <a:blip r:embed="rId4" cstate="print"/>
          <a:srcRect/>
          <a:stretch>
            <a:fillRect/>
          </a:stretch>
        </p:blipFill>
        <p:spPr bwMode="auto">
          <a:xfrm>
            <a:off x="611188" y="1916113"/>
            <a:ext cx="3990975" cy="2686050"/>
          </a:xfrm>
          <a:prstGeom prst="rect">
            <a:avLst/>
          </a:prstGeom>
          <a:noFill/>
        </p:spPr>
      </p:pic>
      <p:sp>
        <p:nvSpPr>
          <p:cNvPr id="31746" name="Rectangle 2"/>
          <p:cNvSpPr>
            <a:spLocks noGrp="1" noChangeArrowheads="1"/>
          </p:cNvSpPr>
          <p:nvPr>
            <p:ph type="title"/>
          </p:nvPr>
        </p:nvSpPr>
        <p:spPr/>
        <p:txBody>
          <a:bodyPr/>
          <a:lstStyle/>
          <a:p>
            <a:r>
              <a:rPr lang="en-US"/>
              <a:t>BONE MARROW</a:t>
            </a:r>
          </a:p>
        </p:txBody>
      </p:sp>
      <p:pic>
        <p:nvPicPr>
          <p:cNvPr id="31751" name="Picture 7" descr="drawing of bone and marrow"/>
          <p:cNvPicPr>
            <a:picLocks noChangeAspect="1" noChangeArrowheads="1"/>
          </p:cNvPicPr>
          <p:nvPr/>
        </p:nvPicPr>
        <p:blipFill>
          <a:blip r:embed="rId5" cstate="print"/>
          <a:srcRect/>
          <a:stretch>
            <a:fillRect/>
          </a:stretch>
        </p:blipFill>
        <p:spPr bwMode="auto">
          <a:xfrm>
            <a:off x="3708400" y="3860800"/>
            <a:ext cx="2579688" cy="2708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1753"/>
                                        </p:tgtEl>
                                        <p:attrNameLst>
                                          <p:attrName>style.visibility</p:attrName>
                                        </p:attrNameLst>
                                      </p:cBhvr>
                                      <p:to>
                                        <p:strVal val="visible"/>
                                      </p:to>
                                    </p:set>
                                    <p:animEffect transition="in" filter="box(in)">
                                      <p:cBhvr>
                                        <p:cTn id="12" dur="500"/>
                                        <p:tgtEl>
                                          <p:spTgt spid="3175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1749"/>
                                        </p:tgtEl>
                                        <p:attrNameLst>
                                          <p:attrName>style.visibility</p:attrName>
                                        </p:attrNameLst>
                                      </p:cBhvr>
                                      <p:to>
                                        <p:strVal val="visible"/>
                                      </p:to>
                                    </p:set>
                                    <p:animEffect transition="in" filter="checkerboard(across)">
                                      <p:cBhvr>
                                        <p:cTn id="17" dur="500"/>
                                        <p:tgtEl>
                                          <p:spTgt spid="3174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1751"/>
                                        </p:tgtEl>
                                        <p:attrNameLst>
                                          <p:attrName>style.visibility</p:attrName>
                                        </p:attrNameLst>
                                      </p:cBhvr>
                                      <p:to>
                                        <p:strVal val="visible"/>
                                      </p:to>
                                    </p:set>
                                    <p:animEffect transition="in" filter="slide(fromBottom)">
                                      <p:cBhvr>
                                        <p:cTn id="22" dur="5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270</TotalTime>
  <Words>1018</Words>
  <Application>Microsoft Office PowerPoint</Application>
  <PresentationFormat>On-screen Show (4:3)</PresentationFormat>
  <Paragraphs>139</Paragraphs>
  <Slides>37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Arial Narrow</vt:lpstr>
      <vt:lpstr>Calibri</vt:lpstr>
      <vt:lpstr>Gill Sans MT</vt:lpstr>
      <vt:lpstr>Times New Roman</vt:lpstr>
      <vt:lpstr>Verdana</vt:lpstr>
      <vt:lpstr>Wingdings</vt:lpstr>
      <vt:lpstr>Wingdings 2</vt:lpstr>
      <vt:lpstr>Solstice</vt:lpstr>
      <vt:lpstr>Blood and    Immunity  Chapter 11.1</vt:lpstr>
      <vt:lpstr>Blood</vt:lpstr>
      <vt:lpstr>Components of Blood</vt:lpstr>
      <vt:lpstr>Plasma Proteins</vt:lpstr>
      <vt:lpstr>Erythrocytes</vt:lpstr>
      <vt:lpstr>PowerPoint Presentation</vt:lpstr>
      <vt:lpstr>Leucocytes White Blood Cells</vt:lpstr>
      <vt:lpstr>WBC’s</vt:lpstr>
      <vt:lpstr>BONE MARROW</vt:lpstr>
      <vt:lpstr>Platelets</vt:lpstr>
      <vt:lpstr>Textbook questions</vt:lpstr>
      <vt:lpstr>The Functions of Blood</vt:lpstr>
      <vt:lpstr>Distribution</vt:lpstr>
      <vt:lpstr>Regulation</vt:lpstr>
      <vt:lpstr>PowerPoint Presentation</vt:lpstr>
      <vt:lpstr>Blood Disorders </vt:lpstr>
      <vt:lpstr>Leukemia</vt:lpstr>
      <vt:lpstr>Hemophilia</vt:lpstr>
      <vt:lpstr>Blood and Immunity</vt:lpstr>
      <vt:lpstr>Blood Clotting</vt:lpstr>
      <vt:lpstr>Blood Clotting</vt:lpstr>
      <vt:lpstr>PowerPoint Presentation</vt:lpstr>
      <vt:lpstr>PowerPoint Presentation</vt:lpstr>
      <vt:lpstr>Problems with Clotting</vt:lpstr>
      <vt:lpstr>Blood Typing</vt:lpstr>
      <vt:lpstr>PowerPoint Presentation</vt:lpstr>
      <vt:lpstr>ABO Blood Typing</vt:lpstr>
      <vt:lpstr>ABO Blood Groups</vt:lpstr>
      <vt:lpstr>Antigens and Antibodies</vt:lpstr>
      <vt:lpstr>Agglutination Response</vt:lpstr>
      <vt:lpstr>Blood Type Frequencies</vt:lpstr>
      <vt:lpstr>Rh Factor</vt:lpstr>
      <vt:lpstr>Rh Pregnancy Problems</vt:lpstr>
      <vt:lpstr>PowerPoint Presentation</vt:lpstr>
      <vt:lpstr>Treatment</vt:lpstr>
      <vt:lpstr>Rh Factor During Pregancy</vt:lpstr>
      <vt:lpstr>Textbook Questions</vt:lpstr>
    </vt:vector>
  </TitlesOfParts>
  <Company>RDCRD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mcaine</dc:creator>
  <cp:lastModifiedBy>Madelene Caine</cp:lastModifiedBy>
  <cp:revision>42</cp:revision>
  <cp:lastPrinted>2016-11-18T19:33:25Z</cp:lastPrinted>
  <dcterms:created xsi:type="dcterms:W3CDTF">2008-01-07T20:08:30Z</dcterms:created>
  <dcterms:modified xsi:type="dcterms:W3CDTF">2018-11-13T16:51:58Z</dcterms:modified>
</cp:coreProperties>
</file>