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68" r:id="rId13"/>
    <p:sldId id="265" r:id="rId14"/>
    <p:sldId id="270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A542B1-E4D9-49FB-886E-73D2DF9373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C6EF1-12BD-482F-BEB4-E7366DEF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Lt0-yoOKvw" TargetMode="External"/><Relationship Id="rId2" Type="http://schemas.openxmlformats.org/officeDocument/2006/relationships/hyperlink" Target="http://www.youtube.com/watch?v=275bxGiHrV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nliU87xJnM" TargetMode="External"/><Relationship Id="rId2" Type="http://schemas.openxmlformats.org/officeDocument/2006/relationships/hyperlink" Target="https://www.youtube.com/watch?v=rPeg1tbBt0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7406640" cy="1472184"/>
          </a:xfrm>
        </p:spPr>
        <p:txBody>
          <a:bodyPr/>
          <a:lstStyle/>
          <a:p>
            <a:r>
              <a:rPr lang="en-US" dirty="0" smtClean="0"/>
              <a:t>4.1 – Interactions within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86-93</a:t>
            </a:r>
            <a:endParaRPr lang="en-US" dirty="0"/>
          </a:p>
        </p:txBody>
      </p:sp>
      <p:pic>
        <p:nvPicPr>
          <p:cNvPr id="4" name="Picture 3" descr="forest ecosyst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438400"/>
            <a:ext cx="5943600" cy="3933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Hawks </a:t>
            </a:r>
          </a:p>
          <a:p>
            <a:pPr>
              <a:buNone/>
            </a:pPr>
            <a:r>
              <a:rPr lang="en-US" dirty="0" smtClean="0"/>
              <a:t>	- Long wings that are ideal for soaring above grassland</a:t>
            </a:r>
          </a:p>
          <a:p>
            <a:pPr>
              <a:buNone/>
            </a:pPr>
            <a:r>
              <a:rPr lang="en-US" dirty="0" smtClean="0"/>
              <a:t>	- Hunt during the day</a:t>
            </a:r>
          </a:p>
          <a:p>
            <a:pPr>
              <a:buNone/>
            </a:pPr>
            <a:r>
              <a:rPr lang="en-US" dirty="0" smtClean="0"/>
              <a:t>	- Vision is excellent to detect changes in color patterns – easier to see prey that are hidden by their camouflage</a:t>
            </a:r>
          </a:p>
          <a:p>
            <a:pPr>
              <a:buNone/>
            </a:pPr>
            <a:r>
              <a:rPr lang="en-US" dirty="0" smtClean="0"/>
              <a:t>	- Nest near the tops of taller trees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higher the number of different niches in an ecosystem, the more organisms that will be found.</a:t>
            </a:r>
            <a:endParaRPr lang="en-US" dirty="0"/>
          </a:p>
        </p:txBody>
      </p:sp>
      <p:pic>
        <p:nvPicPr>
          <p:cNvPr id="4" name="Picture 3" descr="aquatic ni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886199"/>
            <a:ext cx="1752600" cy="2336799"/>
          </a:xfrm>
          <a:prstGeom prst="rect">
            <a:avLst/>
          </a:prstGeom>
        </p:spPr>
      </p:pic>
      <p:pic>
        <p:nvPicPr>
          <p:cNvPr id="5" name="Picture 4" descr="terretrial nic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343400"/>
            <a:ext cx="2514600" cy="1658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http://www.youtube.com/watch?v=275bxGiHrVM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www.youtube.com/watch?v=YLt0-yoOKvw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for Niches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new species enters an ecosystem, it comes into competition for a niche with one or more of the species already in the ecosystem.  </a:t>
            </a:r>
          </a:p>
          <a:p>
            <a:r>
              <a:rPr lang="en-US" dirty="0" smtClean="0"/>
              <a:t>The new species is often called an “exotic species” because it is not native to the ecosystem.</a:t>
            </a:r>
          </a:p>
          <a:p>
            <a:r>
              <a:rPr lang="en-US" dirty="0" smtClean="0"/>
              <a:t>Native species might not be able to compete successfully for space, food, or reproductive sites.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Asian Carp and Ragweed – Exotic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www.youtube.com/watch?v=rPeg1tbBt0A</a:t>
            </a:r>
            <a:endParaRPr lang="en-US" sz="2400" dirty="0"/>
          </a:p>
          <a:p>
            <a:pPr marL="82296" indent="0">
              <a:buNone/>
            </a:pPr>
            <a:endParaRPr lang="en-US" sz="2400" dirty="0" smtClean="0">
              <a:hlinkClick r:id="rId3"/>
            </a:endParaRPr>
          </a:p>
          <a:p>
            <a:pPr marL="82296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www.youtube.com/watch?v=lnliU87xJnM</a:t>
            </a: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429000"/>
            <a:ext cx="3458852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424" y="3535362"/>
            <a:ext cx="396077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Competition for Niches (Examples)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Purple Loosestrife              Starling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     Mountain Bluebird</a:t>
            </a:r>
          </a:p>
        </p:txBody>
      </p:sp>
      <p:pic>
        <p:nvPicPr>
          <p:cNvPr id="6" name="Picture 5" descr="purple_loosestrif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2843022" cy="4267200"/>
          </a:xfrm>
          <a:prstGeom prst="rect">
            <a:avLst/>
          </a:prstGeom>
        </p:spPr>
      </p:pic>
      <p:pic>
        <p:nvPicPr>
          <p:cNvPr id="7" name="Picture 6" descr="common_star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981200"/>
            <a:ext cx="2438400" cy="1587180"/>
          </a:xfrm>
          <a:prstGeom prst="rect">
            <a:avLst/>
          </a:prstGeom>
        </p:spPr>
      </p:pic>
      <p:pic>
        <p:nvPicPr>
          <p:cNvPr id="8" name="Picture 7" descr="mountain bluebi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44958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Workbook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4.1 questions 1-3 – use your textbook and notes to help you.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24200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Ecosystems: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community of living things and its physical environment.</a:t>
            </a:r>
          </a:p>
          <a:p>
            <a:r>
              <a:rPr lang="en-US" dirty="0" smtClean="0"/>
              <a:t>In looking at a forest ecosystem, an ecologist could measure how much sunlight (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abiotic</a:t>
            </a:r>
            <a:r>
              <a:rPr lang="en-US" dirty="0" smtClean="0"/>
              <a:t>) reaches the forest floor, and how the amount of sunlight affects the plants and animals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biotic</a:t>
            </a:r>
            <a:r>
              <a:rPr lang="en-US" dirty="0" smtClean="0"/>
              <a:t>) that live in the ecosystem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Ecotones</a:t>
            </a:r>
            <a:r>
              <a:rPr lang="en-US" dirty="0" smtClean="0"/>
              <a:t> and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accent4">
                    <a:lumMod val="75000"/>
                  </a:schemeClr>
                </a:solidFill>
              </a:rPr>
              <a:t>Ecotones</a:t>
            </a:r>
            <a:r>
              <a:rPr lang="en-US" dirty="0" smtClean="0"/>
              <a:t> – transition areas that contain species from bordering ecosystems.</a:t>
            </a:r>
          </a:p>
          <a:p>
            <a:r>
              <a:rPr lang="en-US" dirty="0" smtClean="0"/>
              <a:t>Ecosystems rarely have sharp boundaries and organisms can move back and forth between ecosystems</a:t>
            </a:r>
          </a:p>
          <a:p>
            <a:r>
              <a:rPr lang="en-US" dirty="0" smtClean="0"/>
              <a:t>This offers greater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biodiversity</a:t>
            </a:r>
            <a:r>
              <a:rPr lang="en-US" dirty="0" smtClean="0"/>
              <a:t> because there are more species than either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single</a:t>
            </a:r>
            <a:r>
              <a:rPr lang="en-US" dirty="0" smtClean="0"/>
              <a:t> ecosystem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01-C04-F01-BIO2030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1" y="1600201"/>
            <a:ext cx="7085012" cy="47662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Ecotone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ecot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883400" cy="516255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828800"/>
            <a:ext cx="7181088" cy="441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Ecological Niche </a:t>
            </a:r>
            <a:r>
              <a:rPr lang="en-US" dirty="0" smtClean="0"/>
              <a:t>– an organism’s role in an ecosystem:</a:t>
            </a:r>
          </a:p>
          <a:p>
            <a:pPr>
              <a:buNone/>
            </a:pPr>
            <a:r>
              <a:rPr lang="en-US" dirty="0" smtClean="0"/>
              <a:t>		- its place in the food web</a:t>
            </a:r>
          </a:p>
          <a:p>
            <a:pPr>
              <a:buNone/>
            </a:pPr>
            <a:r>
              <a:rPr lang="en-US" dirty="0" smtClean="0"/>
              <a:t>		- its habitat</a:t>
            </a:r>
          </a:p>
          <a:p>
            <a:pPr>
              <a:buNone/>
            </a:pPr>
            <a:r>
              <a:rPr lang="en-US" dirty="0" smtClean="0"/>
              <a:t>		- its breeding area</a:t>
            </a:r>
          </a:p>
          <a:p>
            <a:pPr>
              <a:buNone/>
            </a:pPr>
            <a:r>
              <a:rPr lang="en-US" dirty="0" smtClean="0"/>
              <a:t>		- the time of day it is most active</a:t>
            </a:r>
          </a:p>
          <a:p>
            <a:pPr>
              <a:buNone/>
            </a:pPr>
            <a:r>
              <a:rPr lang="en-US" dirty="0" smtClean="0"/>
              <a:t>*  Everything an organism does to survive and reproduce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niche?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“role” in your ecosystem?</a:t>
            </a:r>
          </a:p>
          <a:p>
            <a:pPr>
              <a:buFontTx/>
              <a:buChar char="-"/>
            </a:pPr>
            <a:r>
              <a:rPr lang="en-US" dirty="0" smtClean="0"/>
              <a:t>In your family?</a:t>
            </a:r>
          </a:p>
          <a:p>
            <a:pPr>
              <a:buFontTx/>
              <a:buChar char="-"/>
            </a:pPr>
            <a:r>
              <a:rPr lang="en-US" dirty="0" smtClean="0"/>
              <a:t>On a team?</a:t>
            </a:r>
          </a:p>
          <a:p>
            <a:pPr>
              <a:buFontTx/>
              <a:buChar char="-"/>
            </a:pPr>
            <a:r>
              <a:rPr lang="en-US" dirty="0" smtClean="0"/>
              <a:t>In a club or organization?</a:t>
            </a:r>
          </a:p>
          <a:p>
            <a:pPr>
              <a:buFontTx/>
              <a:buChar char="-"/>
            </a:pPr>
            <a:r>
              <a:rPr lang="en-US" dirty="0" smtClean="0"/>
              <a:t>In our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1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and Hawk</a:t>
            </a:r>
            <a:endParaRPr lang="en-US" dirty="0"/>
          </a:p>
        </p:txBody>
      </p:sp>
      <p:pic>
        <p:nvPicPr>
          <p:cNvPr id="6" name="Content Placeholder 5" descr="haw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3810000"/>
            <a:ext cx="3343208" cy="2390394"/>
          </a:xfrm>
        </p:spPr>
      </p:pic>
      <p:pic>
        <p:nvPicPr>
          <p:cNvPr id="7" name="Picture 6" descr="ow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1" y="1295400"/>
            <a:ext cx="4038600" cy="2915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Niches 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though the owl and the hawk feed on many of the same organisms, they occupy distinctly different niches.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Owl: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- Short wings allow it to hunt in forests.</a:t>
            </a:r>
          </a:p>
          <a:p>
            <a:pPr>
              <a:buNone/>
            </a:pPr>
            <a:r>
              <a:rPr lang="en-US" dirty="0" smtClean="0"/>
              <a:t>	- Active during dusk and at night – excellent vision to sense movement, excellent hearing to hear prey</a:t>
            </a:r>
          </a:p>
          <a:p>
            <a:pPr>
              <a:buNone/>
            </a:pPr>
            <a:r>
              <a:rPr lang="en-US" dirty="0" smtClean="0"/>
              <a:t>	- Nest in the deep cover of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314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Gill Sans MT</vt:lpstr>
      <vt:lpstr>Verdana</vt:lpstr>
      <vt:lpstr>Wingdings 2</vt:lpstr>
      <vt:lpstr>Solstice</vt:lpstr>
      <vt:lpstr>4.1 – Interactions within Ecosystems</vt:lpstr>
      <vt:lpstr>Ecosystems:</vt:lpstr>
      <vt:lpstr>Ecotones and Biodiversity</vt:lpstr>
      <vt:lpstr>PowerPoint Presentation</vt:lpstr>
      <vt:lpstr>Ecotone </vt:lpstr>
      <vt:lpstr>Roles in Ecosystems</vt:lpstr>
      <vt:lpstr>What is your niche?</vt:lpstr>
      <vt:lpstr>Owl and Hawk</vt:lpstr>
      <vt:lpstr>Niches Continued . . .</vt:lpstr>
      <vt:lpstr>PowerPoint Presentation</vt:lpstr>
      <vt:lpstr>PowerPoint Presentation</vt:lpstr>
      <vt:lpstr>Biodiversity</vt:lpstr>
      <vt:lpstr>Competition for Niches</vt:lpstr>
      <vt:lpstr>Asian Carp and Ragweed – Exotic Species</vt:lpstr>
      <vt:lpstr>Competition for Niches (Examples)</vt:lpstr>
      <vt:lpstr>Student Workbook Questions</vt:lpstr>
    </vt:vector>
  </TitlesOfParts>
  <Company>RDCRD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– Interactions within Ecosystems</dc:title>
  <dc:creator>mcaine</dc:creator>
  <cp:lastModifiedBy>Madelene Caine</cp:lastModifiedBy>
  <cp:revision>37</cp:revision>
  <dcterms:created xsi:type="dcterms:W3CDTF">2007-10-08T21:20:16Z</dcterms:created>
  <dcterms:modified xsi:type="dcterms:W3CDTF">2018-03-21T19:09:59Z</dcterms:modified>
</cp:coreProperties>
</file>