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2"/>
  </p:handoutMasterIdLst>
  <p:sldIdLst>
    <p:sldId id="256" r:id="rId2"/>
    <p:sldId id="257" r:id="rId3"/>
    <p:sldId id="258" r:id="rId4"/>
    <p:sldId id="274" r:id="rId5"/>
    <p:sldId id="272" r:id="rId6"/>
    <p:sldId id="259" r:id="rId7"/>
    <p:sldId id="260" r:id="rId8"/>
    <p:sldId id="273" r:id="rId9"/>
    <p:sldId id="261" r:id="rId10"/>
    <p:sldId id="262" r:id="rId11"/>
    <p:sldId id="263" r:id="rId12"/>
    <p:sldId id="264" r:id="rId13"/>
    <p:sldId id="275" r:id="rId14"/>
    <p:sldId id="265" r:id="rId15"/>
    <p:sldId id="266" r:id="rId16"/>
    <p:sldId id="267" r:id="rId17"/>
    <p:sldId id="268" r:id="rId18"/>
    <p:sldId id="269" r:id="rId19"/>
    <p:sldId id="270"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66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43EA65-EDE5-4D4A-9DB5-2F7A2E043CD8}" type="datetimeFigureOut">
              <a:rPr lang="en-US" smtClean="0"/>
              <a:pPr/>
              <a:t>2/13/2019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BC2661-1902-408A-9B1F-87619E1D86F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3D8214B-0077-42C9-9E38-0812C17B1B16}" type="datetimeFigureOut">
              <a:rPr lang="en-US" smtClean="0"/>
              <a:pPr/>
              <a:t>2/13/2019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35B8A2D-33BF-49DC-8F22-B9338D3FA62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D8214B-0077-42C9-9E38-0812C17B1B16}" type="datetimeFigureOut">
              <a:rPr lang="en-US" smtClean="0"/>
              <a:pPr/>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B8A2D-33BF-49DC-8F22-B9338D3FA6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D8214B-0077-42C9-9E38-0812C17B1B16}" type="datetimeFigureOut">
              <a:rPr lang="en-US" smtClean="0"/>
              <a:pPr/>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B8A2D-33BF-49DC-8F22-B9338D3FA6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D8214B-0077-42C9-9E38-0812C17B1B16}" type="datetimeFigureOut">
              <a:rPr lang="en-US" smtClean="0"/>
              <a:pPr/>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B8A2D-33BF-49DC-8F22-B9338D3FA6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3D8214B-0077-42C9-9E38-0812C17B1B16}" type="datetimeFigureOut">
              <a:rPr lang="en-US" smtClean="0"/>
              <a:pPr/>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B8A2D-33BF-49DC-8F22-B9338D3FA62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3D8214B-0077-42C9-9E38-0812C17B1B16}" type="datetimeFigureOut">
              <a:rPr lang="en-US" smtClean="0"/>
              <a:pPr/>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B8A2D-33BF-49DC-8F22-B9338D3FA6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3D8214B-0077-42C9-9E38-0812C17B1B16}" type="datetimeFigureOut">
              <a:rPr lang="en-US" smtClean="0"/>
              <a:pPr/>
              <a:t>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5B8A2D-33BF-49DC-8F22-B9338D3FA62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3D8214B-0077-42C9-9E38-0812C17B1B16}" type="datetimeFigureOut">
              <a:rPr lang="en-US" smtClean="0"/>
              <a:pPr/>
              <a:t>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5B8A2D-33BF-49DC-8F22-B9338D3FA6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D8214B-0077-42C9-9E38-0812C17B1B16}" type="datetimeFigureOut">
              <a:rPr lang="en-US" smtClean="0"/>
              <a:pPr/>
              <a:t>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5B8A2D-33BF-49DC-8F22-B9338D3FA6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3D8214B-0077-42C9-9E38-0812C17B1B16}" type="datetimeFigureOut">
              <a:rPr lang="en-US" smtClean="0"/>
              <a:pPr/>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B8A2D-33BF-49DC-8F22-B9338D3FA6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3D8214B-0077-42C9-9E38-0812C17B1B16}" type="datetimeFigureOut">
              <a:rPr lang="en-US" smtClean="0"/>
              <a:pPr/>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35B8A2D-33BF-49DC-8F22-B9338D3FA62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3D8214B-0077-42C9-9E38-0812C17B1B16}" type="datetimeFigureOut">
              <a:rPr lang="en-US" smtClean="0"/>
              <a:pPr/>
              <a:t>2/13/2019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35B8A2D-33BF-49DC-8F22-B9338D3FA62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multimedia.agr.gc.ca/22502/22502-4/22502-4-video-590x332-eng.mp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I6HGPoQ3dZ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Factors Affecting Ecosystems</a:t>
            </a:r>
            <a:br>
              <a:rPr lang="en-US" dirty="0" smtClean="0"/>
            </a:br>
            <a:endParaRPr lang="en-US" dirty="0"/>
          </a:p>
        </p:txBody>
      </p:sp>
      <p:sp>
        <p:nvSpPr>
          <p:cNvPr id="3" name="Subtitle 2"/>
          <p:cNvSpPr>
            <a:spLocks noGrp="1"/>
          </p:cNvSpPr>
          <p:nvPr>
            <p:ph type="subTitle" idx="1"/>
          </p:nvPr>
        </p:nvSpPr>
        <p:spPr/>
        <p:txBody>
          <a:bodyPr/>
          <a:lstStyle/>
          <a:p>
            <a:pPr algn="ctr"/>
            <a:r>
              <a:rPr lang="en-US" dirty="0" smtClean="0"/>
              <a:t>Chapter 4.3</a:t>
            </a:r>
          </a:p>
          <a:p>
            <a:pPr algn="ctr"/>
            <a:r>
              <a:rPr lang="en-US" dirty="0" smtClean="0"/>
              <a:t>Pgs. 101-107</a:t>
            </a:r>
            <a:endParaRPr lang="en-US" dirty="0"/>
          </a:p>
        </p:txBody>
      </p:sp>
      <p:pic>
        <p:nvPicPr>
          <p:cNvPr id="4" name="Picture 3" descr="AWWP_0026.jpg"/>
          <p:cNvPicPr>
            <a:picLocks noChangeAspect="1"/>
          </p:cNvPicPr>
          <p:nvPr/>
        </p:nvPicPr>
        <p:blipFill>
          <a:blip r:embed="rId2" cstate="print"/>
          <a:stretch>
            <a:fillRect/>
          </a:stretch>
        </p:blipFill>
        <p:spPr>
          <a:xfrm>
            <a:off x="609600" y="4267200"/>
            <a:ext cx="3276600" cy="2457450"/>
          </a:xfrm>
          <a:prstGeom prst="rect">
            <a:avLst/>
          </a:prstGeom>
        </p:spPr>
      </p:pic>
      <p:pic>
        <p:nvPicPr>
          <p:cNvPr id="5" name="Picture 4" descr="120-2077_img.jpg"/>
          <p:cNvPicPr>
            <a:picLocks noChangeAspect="1"/>
          </p:cNvPicPr>
          <p:nvPr/>
        </p:nvPicPr>
        <p:blipFill>
          <a:blip r:embed="rId3" cstate="print"/>
          <a:stretch>
            <a:fillRect/>
          </a:stretch>
        </p:blipFill>
        <p:spPr>
          <a:xfrm>
            <a:off x="5105400" y="4343400"/>
            <a:ext cx="3124200" cy="23431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solidFill>
                  <a:srgbClr val="C00000"/>
                </a:solidFill>
              </a:rPr>
              <a:t>Subsoil </a:t>
            </a:r>
            <a:r>
              <a:rPr lang="en-US" dirty="0" smtClean="0"/>
              <a:t>– the soil layer beneath the topsoil, usually containing more rock particles and less organic matter than the topsoil</a:t>
            </a:r>
          </a:p>
          <a:p>
            <a:r>
              <a:rPr lang="en-US" dirty="0" smtClean="0"/>
              <a:t>Usually lighter in color because of the lack of humus.</a:t>
            </a:r>
          </a:p>
          <a:p>
            <a:r>
              <a:rPr lang="en-US" dirty="0" smtClean="0"/>
              <a:t>Can contain relatively large amounts of minerals such as iron, aluminum and phosphorus.</a:t>
            </a:r>
            <a:endParaRPr lang="en-US" dirty="0"/>
          </a:p>
        </p:txBody>
      </p:sp>
      <p:pic>
        <p:nvPicPr>
          <p:cNvPr id="4" name="Picture 3" descr="subsoil_roadcut.jpg"/>
          <p:cNvPicPr>
            <a:picLocks noChangeAspect="1"/>
          </p:cNvPicPr>
          <p:nvPr/>
        </p:nvPicPr>
        <p:blipFill>
          <a:blip r:embed="rId2"/>
          <a:stretch>
            <a:fillRect/>
          </a:stretch>
        </p:blipFill>
        <p:spPr>
          <a:xfrm>
            <a:off x="2514600" y="4572000"/>
            <a:ext cx="3528602" cy="206156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solidFill>
                  <a:srgbClr val="C00000"/>
                </a:solidFill>
              </a:rPr>
              <a:t>Bedrock</a:t>
            </a:r>
            <a:r>
              <a:rPr lang="en-US" dirty="0" smtClean="0"/>
              <a:t> – the layer beneath the soil, composed of rock</a:t>
            </a:r>
          </a:p>
          <a:p>
            <a:r>
              <a:rPr lang="en-US" dirty="0" smtClean="0"/>
              <a:t>Bedrock marks the end of the soil</a:t>
            </a:r>
          </a:p>
          <a:p>
            <a:r>
              <a:rPr lang="en-US" dirty="0" smtClean="0"/>
              <a:t>See figure 2 page 102</a:t>
            </a:r>
            <a:endParaRPr lang="en-US" dirty="0"/>
          </a:p>
        </p:txBody>
      </p:sp>
      <p:pic>
        <p:nvPicPr>
          <p:cNvPr id="5" name="Picture 4" descr="bedrock.jpg"/>
          <p:cNvPicPr>
            <a:picLocks noChangeAspect="1"/>
          </p:cNvPicPr>
          <p:nvPr/>
        </p:nvPicPr>
        <p:blipFill>
          <a:blip r:embed="rId2"/>
          <a:stretch>
            <a:fillRect/>
          </a:stretch>
        </p:blipFill>
        <p:spPr>
          <a:xfrm>
            <a:off x="2362200" y="3733800"/>
            <a:ext cx="4343400" cy="287071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Acidic, Neutral or Basic</a:t>
            </a:r>
            <a:endParaRPr lang="en-US" dirty="0"/>
          </a:p>
        </p:txBody>
      </p:sp>
      <p:sp>
        <p:nvSpPr>
          <p:cNvPr id="3" name="Content Placeholder 2"/>
          <p:cNvSpPr>
            <a:spLocks noGrp="1"/>
          </p:cNvSpPr>
          <p:nvPr>
            <p:ph idx="1"/>
          </p:nvPr>
        </p:nvSpPr>
        <p:spPr/>
        <p:txBody>
          <a:bodyPr>
            <a:normAutofit lnSpcReduction="10000"/>
          </a:bodyPr>
          <a:lstStyle/>
          <a:p>
            <a:r>
              <a:rPr lang="en-US" dirty="0" smtClean="0"/>
              <a:t>The pH of soil is determined by the nature of the rock from which it was formed, and by the nature of the plants that grow in it.</a:t>
            </a:r>
          </a:p>
          <a:p>
            <a:r>
              <a:rPr lang="en-US" dirty="0" smtClean="0"/>
              <a:t>Humans contribute to higher levels of acidity in many soils by burning fossil fuels such as coal, oil and gasoline which release sulfur dioxide and nitrogen oxides into the air.  These chemicals result in acidic rain and snow.</a:t>
            </a:r>
          </a:p>
          <a:p>
            <a:r>
              <a:rPr lang="en-US" dirty="0" smtClean="0"/>
              <a:t>Basic soils are often referred to as alkaline soils.</a:t>
            </a:r>
          </a:p>
          <a:p>
            <a:r>
              <a:rPr lang="en-US" dirty="0" smtClean="0"/>
              <a:t>The pH of the soil determines which plants will grow best.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Look at Soil</a:t>
            </a:r>
            <a:endParaRPr lang="en-US" dirty="0"/>
          </a:p>
        </p:txBody>
      </p:sp>
      <p:sp>
        <p:nvSpPr>
          <p:cNvPr id="3" name="Content Placeholder 2"/>
          <p:cNvSpPr>
            <a:spLocks noGrp="1"/>
          </p:cNvSpPr>
          <p:nvPr>
            <p:ph idx="1"/>
          </p:nvPr>
        </p:nvSpPr>
        <p:spPr/>
        <p:txBody>
          <a:bodyPr/>
          <a:lstStyle/>
          <a:p>
            <a:pPr marL="0" indent="0">
              <a:buNone/>
            </a:pPr>
            <a:r>
              <a:rPr lang="en-US" dirty="0">
                <a:hlinkClick r:id="rId2"/>
              </a:rPr>
              <a:t>http://</a:t>
            </a:r>
            <a:r>
              <a:rPr lang="en-US" dirty="0" smtClean="0">
                <a:hlinkClick r:id="rId2"/>
              </a:rPr>
              <a:t>multimedia.agr.gc.ca/22502/22502-4/22502-4-video-590x332-eng.mp4</a:t>
            </a:r>
            <a:endParaRPr lang="en-US" dirty="0" smtClean="0"/>
          </a:p>
          <a:p>
            <a:pPr marL="0" indent="0">
              <a:buNone/>
            </a:pPr>
            <a:endParaRPr lang="en-US" dirty="0"/>
          </a:p>
        </p:txBody>
      </p:sp>
    </p:spTree>
    <p:extLst>
      <p:ext uri="{BB962C8B-B14F-4D97-AF65-F5344CB8AC3E}">
        <p14:creationId xmlns:p14="http://schemas.microsoft.com/office/powerpoint/2010/main" val="867867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Acid Rain</a:t>
            </a:r>
            <a:endParaRPr lang="en-US" dirty="0"/>
          </a:p>
        </p:txBody>
      </p:sp>
      <p:pic>
        <p:nvPicPr>
          <p:cNvPr id="4" name="Content Placeholder 3" descr="acid rain on spruce trees.jpg"/>
          <p:cNvPicPr>
            <a:picLocks noGrp="1" noChangeAspect="1"/>
          </p:cNvPicPr>
          <p:nvPr>
            <p:ph idx="1"/>
          </p:nvPr>
        </p:nvPicPr>
        <p:blipFill>
          <a:blip r:embed="rId2"/>
          <a:stretch>
            <a:fillRect/>
          </a:stretch>
        </p:blipFill>
        <p:spPr>
          <a:xfrm>
            <a:off x="1453188" y="2057400"/>
            <a:ext cx="6063917" cy="42672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a:t>
            </a:r>
            <a:endParaRPr lang="en-US" dirty="0"/>
          </a:p>
        </p:txBody>
      </p:sp>
      <p:sp>
        <p:nvSpPr>
          <p:cNvPr id="3" name="Content Placeholder 2"/>
          <p:cNvSpPr>
            <a:spLocks noGrp="1"/>
          </p:cNvSpPr>
          <p:nvPr>
            <p:ph idx="1"/>
          </p:nvPr>
        </p:nvSpPr>
        <p:spPr/>
        <p:txBody>
          <a:bodyPr/>
          <a:lstStyle/>
          <a:p>
            <a:r>
              <a:rPr lang="en-US" dirty="0" smtClean="0"/>
              <a:t>The amount of available water in an ecosystem is another important </a:t>
            </a:r>
            <a:r>
              <a:rPr lang="en-US" dirty="0" err="1" smtClean="0">
                <a:solidFill>
                  <a:srgbClr val="C00000"/>
                </a:solidFill>
              </a:rPr>
              <a:t>abiotic</a:t>
            </a:r>
            <a:r>
              <a:rPr lang="en-US" dirty="0" smtClean="0">
                <a:solidFill>
                  <a:srgbClr val="C00000"/>
                </a:solidFill>
              </a:rPr>
              <a:t> factor</a:t>
            </a:r>
            <a:r>
              <a:rPr lang="en-US" dirty="0" smtClean="0"/>
              <a:t>.</a:t>
            </a:r>
          </a:p>
          <a:p>
            <a:r>
              <a:rPr lang="en-US" dirty="0" smtClean="0"/>
              <a:t>This factor is part of the </a:t>
            </a:r>
            <a:r>
              <a:rPr lang="en-US" dirty="0" smtClean="0">
                <a:solidFill>
                  <a:srgbClr val="C00000"/>
                </a:solidFill>
              </a:rPr>
              <a:t>overall climate </a:t>
            </a:r>
            <a:r>
              <a:rPr lang="en-US" dirty="0" smtClean="0"/>
              <a:t>of the region.</a:t>
            </a:r>
          </a:p>
          <a:p>
            <a:r>
              <a:rPr lang="en-US" dirty="0" smtClean="0"/>
              <a:t>All organisms depend on water to survive.</a:t>
            </a:r>
          </a:p>
          <a:p>
            <a:r>
              <a:rPr lang="en-US" dirty="0" smtClean="0"/>
              <a:t>The amount of available water is determined by the </a:t>
            </a:r>
            <a:r>
              <a:rPr lang="en-US" dirty="0" smtClean="0">
                <a:solidFill>
                  <a:srgbClr val="C00000"/>
                </a:solidFill>
              </a:rPr>
              <a:t>amount </a:t>
            </a:r>
            <a:r>
              <a:rPr lang="en-US" dirty="0" smtClean="0"/>
              <a:t>and </a:t>
            </a:r>
            <a:r>
              <a:rPr lang="en-US" dirty="0" smtClean="0">
                <a:solidFill>
                  <a:srgbClr val="C00000"/>
                </a:solidFill>
              </a:rPr>
              <a:t>type of precipitation </a:t>
            </a:r>
            <a:r>
              <a:rPr lang="en-US" dirty="0" smtClean="0"/>
              <a:t>(rain, snow etc.)</a:t>
            </a:r>
          </a:p>
          <a:p>
            <a:r>
              <a:rPr lang="en-US" dirty="0" smtClean="0"/>
              <a:t>The amount of available water is also affected by how </a:t>
            </a:r>
            <a:r>
              <a:rPr lang="en-US" dirty="0" smtClean="0">
                <a:solidFill>
                  <a:srgbClr val="C00000"/>
                </a:solidFill>
              </a:rPr>
              <a:t>long it stays </a:t>
            </a:r>
            <a:r>
              <a:rPr lang="en-US" dirty="0" smtClean="0"/>
              <a:t>in the upper layers of soil, and how much </a:t>
            </a:r>
            <a:r>
              <a:rPr lang="en-US" dirty="0" smtClean="0">
                <a:solidFill>
                  <a:srgbClr val="C00000"/>
                </a:solidFill>
              </a:rPr>
              <a:t>collects beneath </a:t>
            </a:r>
            <a:r>
              <a:rPr lang="en-US" dirty="0" smtClean="0"/>
              <a:t>the soil.</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a:t>
            </a:r>
            <a:endParaRPr lang="en-US" dirty="0"/>
          </a:p>
        </p:txBody>
      </p:sp>
      <p:pic>
        <p:nvPicPr>
          <p:cNvPr id="4" name="Content Placeholder 3" descr="rain-droplets.jpg"/>
          <p:cNvPicPr>
            <a:picLocks noGrp="1" noChangeAspect="1"/>
          </p:cNvPicPr>
          <p:nvPr>
            <p:ph idx="1"/>
          </p:nvPr>
        </p:nvPicPr>
        <p:blipFill>
          <a:blip r:embed="rId2"/>
          <a:stretch>
            <a:fillRect/>
          </a:stretch>
        </p:blipFill>
        <p:spPr>
          <a:xfrm>
            <a:off x="228600" y="3429000"/>
            <a:ext cx="4165600" cy="3124200"/>
          </a:xfrm>
        </p:spPr>
      </p:pic>
      <p:pic>
        <p:nvPicPr>
          <p:cNvPr id="5" name="Picture 4" descr="snow.bmp"/>
          <p:cNvPicPr>
            <a:picLocks noChangeAspect="1"/>
          </p:cNvPicPr>
          <p:nvPr/>
        </p:nvPicPr>
        <p:blipFill>
          <a:blip r:embed="rId3" cstate="print"/>
          <a:stretch>
            <a:fillRect/>
          </a:stretch>
        </p:blipFill>
        <p:spPr>
          <a:xfrm>
            <a:off x="4495800" y="990600"/>
            <a:ext cx="4064000" cy="304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C00000"/>
                </a:solidFill>
              </a:rPr>
              <a:t>Groundwater </a:t>
            </a:r>
            <a:r>
              <a:rPr lang="en-US" dirty="0" smtClean="0"/>
              <a:t>– water in the soil or rock below Earth’s surface</a:t>
            </a:r>
          </a:p>
          <a:p>
            <a:r>
              <a:rPr lang="en-US" dirty="0" smtClean="0">
                <a:solidFill>
                  <a:srgbClr val="C00000"/>
                </a:solidFill>
              </a:rPr>
              <a:t>Water table </a:t>
            </a:r>
            <a:r>
              <a:rPr lang="en-US" dirty="0" smtClean="0"/>
              <a:t>– the boundary between the saturated layer and the unsaturated soil above where the water pools underground</a:t>
            </a:r>
          </a:p>
          <a:p>
            <a:r>
              <a:rPr lang="en-US" dirty="0" smtClean="0"/>
              <a:t>The depth of the water table in an area affects the organisms that grow there.</a:t>
            </a:r>
          </a:p>
          <a:p>
            <a:r>
              <a:rPr lang="en-US" dirty="0" smtClean="0"/>
              <a:t>Plants with long roots can draw water from the water table even though there is not a lot of precipitation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a:t>
            </a:r>
            <a:endParaRPr lang="en-US" dirty="0"/>
          </a:p>
        </p:txBody>
      </p:sp>
      <p:sp>
        <p:nvSpPr>
          <p:cNvPr id="3" name="Content Placeholder 2"/>
          <p:cNvSpPr>
            <a:spLocks noGrp="1"/>
          </p:cNvSpPr>
          <p:nvPr>
            <p:ph idx="1"/>
          </p:nvPr>
        </p:nvSpPr>
        <p:spPr/>
        <p:txBody>
          <a:bodyPr/>
          <a:lstStyle/>
          <a:p>
            <a:r>
              <a:rPr lang="en-US" dirty="0" smtClean="0"/>
              <a:t>Temperature, like available water, is part of the overall climate of a region</a:t>
            </a:r>
          </a:p>
          <a:p>
            <a:r>
              <a:rPr lang="en-US" dirty="0" smtClean="0"/>
              <a:t>Temperature can vary significantly throughout the year in an ecosystem, which affects both biotic and </a:t>
            </a:r>
            <a:r>
              <a:rPr lang="en-US" dirty="0" err="1" smtClean="0"/>
              <a:t>abiotic</a:t>
            </a:r>
            <a:r>
              <a:rPr lang="en-US" dirty="0" smtClean="0"/>
              <a:t> factors.</a:t>
            </a:r>
          </a:p>
          <a:p>
            <a:pPr>
              <a:buNone/>
            </a:pPr>
            <a:endParaRPr lang="en-US" dirty="0"/>
          </a:p>
        </p:txBody>
      </p:sp>
      <p:pic>
        <p:nvPicPr>
          <p:cNvPr id="4" name="Picture 3" descr="ice.jpg"/>
          <p:cNvPicPr>
            <a:picLocks noChangeAspect="1"/>
          </p:cNvPicPr>
          <p:nvPr/>
        </p:nvPicPr>
        <p:blipFill>
          <a:blip r:embed="rId2"/>
          <a:stretch>
            <a:fillRect/>
          </a:stretch>
        </p:blipFill>
        <p:spPr>
          <a:xfrm>
            <a:off x="685800" y="4419600"/>
            <a:ext cx="3835400" cy="1333500"/>
          </a:xfrm>
          <a:prstGeom prst="rect">
            <a:avLst/>
          </a:prstGeom>
        </p:spPr>
      </p:pic>
      <p:pic>
        <p:nvPicPr>
          <p:cNvPr id="5" name="Picture 4" descr="Sedona2_0008.jpg"/>
          <p:cNvPicPr>
            <a:picLocks noChangeAspect="1"/>
          </p:cNvPicPr>
          <p:nvPr/>
        </p:nvPicPr>
        <p:blipFill>
          <a:blip r:embed="rId3" cstate="print"/>
          <a:stretch>
            <a:fillRect/>
          </a:stretch>
        </p:blipFill>
        <p:spPr>
          <a:xfrm>
            <a:off x="4953000" y="3886200"/>
            <a:ext cx="3556000" cy="2667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Temperature:  Adaptations</a:t>
            </a:r>
            <a:endParaRPr lang="en-US" dirty="0"/>
          </a:p>
        </p:txBody>
      </p:sp>
      <p:sp>
        <p:nvSpPr>
          <p:cNvPr id="3" name="Content Placeholder 2"/>
          <p:cNvSpPr>
            <a:spLocks noGrp="1"/>
          </p:cNvSpPr>
          <p:nvPr>
            <p:ph idx="1"/>
          </p:nvPr>
        </p:nvSpPr>
        <p:spPr/>
        <p:txBody>
          <a:bodyPr/>
          <a:lstStyle/>
          <a:p>
            <a:r>
              <a:rPr lang="en-US" dirty="0" smtClean="0"/>
              <a:t>Conifers – keep their leaves (needles) throughout the winter, which allows them to survive short growing seasons</a:t>
            </a:r>
          </a:p>
          <a:p>
            <a:r>
              <a:rPr lang="en-US" dirty="0" smtClean="0"/>
              <a:t>Grassland populations – grasses above the ground freezes off in the winter, the roots survive to </a:t>
            </a:r>
            <a:r>
              <a:rPr lang="en-US" dirty="0" err="1" smtClean="0"/>
              <a:t>regrow</a:t>
            </a:r>
            <a:r>
              <a:rPr lang="en-US" dirty="0" smtClean="0"/>
              <a:t> in the spring</a:t>
            </a:r>
          </a:p>
          <a:p>
            <a:r>
              <a:rPr lang="en-US" dirty="0" smtClean="0"/>
              <a:t>Loons, ducks and some hawks – migrate to warmer climates</a:t>
            </a:r>
          </a:p>
          <a:p>
            <a:r>
              <a:rPr lang="en-US" dirty="0" smtClean="0"/>
              <a:t>Black bears and some other mammals – hibernate (become inactive) during the winter</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Factors Affecting Terrestrial Ecosystems:</a:t>
            </a:r>
            <a:br>
              <a:rPr lang="en-US" sz="4400" dirty="0" smtClean="0"/>
            </a:br>
            <a:r>
              <a:rPr lang="en-US" sz="3600" dirty="0" err="1" smtClean="0">
                <a:solidFill>
                  <a:srgbClr val="C00000"/>
                </a:solidFill>
              </a:rPr>
              <a:t>Abiotic</a:t>
            </a:r>
            <a:r>
              <a:rPr lang="en-US" sz="3600" dirty="0" smtClean="0">
                <a:solidFill>
                  <a:srgbClr val="C00000"/>
                </a:solidFill>
              </a:rPr>
              <a:t> Factors</a:t>
            </a:r>
            <a:endParaRPr lang="en-US" sz="3600" dirty="0">
              <a:solidFill>
                <a:srgbClr val="C00000"/>
              </a:solidFill>
            </a:endParaRPr>
          </a:p>
        </p:txBody>
      </p:sp>
      <p:sp>
        <p:nvSpPr>
          <p:cNvPr id="3" name="Content Placeholder 2"/>
          <p:cNvSpPr>
            <a:spLocks noGrp="1"/>
          </p:cNvSpPr>
          <p:nvPr>
            <p:ph idx="1"/>
          </p:nvPr>
        </p:nvSpPr>
        <p:spPr/>
        <p:txBody>
          <a:bodyPr/>
          <a:lstStyle/>
          <a:p>
            <a:r>
              <a:rPr lang="en-US" b="1" u="sng" dirty="0" err="1" smtClean="0"/>
              <a:t>Abiotic</a:t>
            </a:r>
            <a:r>
              <a:rPr lang="en-US" b="1" u="sng" dirty="0" smtClean="0"/>
              <a:t> factors </a:t>
            </a:r>
            <a:r>
              <a:rPr lang="en-US" dirty="0" smtClean="0"/>
              <a:t>can limit the size of populations and can also determine the number of species that can survive in each ecosystem.</a:t>
            </a:r>
            <a:endParaRPr lang="en-US" dirty="0"/>
          </a:p>
        </p:txBody>
      </p:sp>
      <p:pic>
        <p:nvPicPr>
          <p:cNvPr id="1026" name="Picture 2" descr="C:\Documents and Settings\mcaine\Local Settings\Temporary Internet Files\Content.IE5\MRG18BIB\MPj04330840000[1].jpg"/>
          <p:cNvPicPr>
            <a:picLocks noChangeAspect="1" noChangeArrowheads="1"/>
          </p:cNvPicPr>
          <p:nvPr/>
        </p:nvPicPr>
        <p:blipFill>
          <a:blip r:embed="rId2" cstate="print"/>
          <a:srcRect/>
          <a:stretch>
            <a:fillRect/>
          </a:stretch>
        </p:blipFill>
        <p:spPr bwMode="auto">
          <a:xfrm>
            <a:off x="609600" y="3505200"/>
            <a:ext cx="1831413" cy="2743200"/>
          </a:xfrm>
          <a:prstGeom prst="rect">
            <a:avLst/>
          </a:prstGeom>
          <a:noFill/>
        </p:spPr>
      </p:pic>
      <p:pic>
        <p:nvPicPr>
          <p:cNvPr id="1027" name="Picture 3" descr="C:\Documents and Settings\mcaine\Local Settings\Temporary Internet Files\Content.IE5\MRG18BIB\MPj04243870000[1].jpg"/>
          <p:cNvPicPr>
            <a:picLocks noChangeAspect="1" noChangeArrowheads="1"/>
          </p:cNvPicPr>
          <p:nvPr/>
        </p:nvPicPr>
        <p:blipFill>
          <a:blip r:embed="rId3" cstate="print"/>
          <a:srcRect/>
          <a:stretch>
            <a:fillRect/>
          </a:stretch>
        </p:blipFill>
        <p:spPr bwMode="auto">
          <a:xfrm>
            <a:off x="2590800" y="3810000"/>
            <a:ext cx="3752370" cy="2441972"/>
          </a:xfrm>
          <a:prstGeom prst="rect">
            <a:avLst/>
          </a:prstGeom>
          <a:noFill/>
        </p:spPr>
      </p:pic>
      <p:pic>
        <p:nvPicPr>
          <p:cNvPr id="1028" name="Picture 4" descr="C:\Documents and Settings\mcaine\Local Settings\Temporary Internet Files\Content.IE5\UFKNE7CJ\MPj04031920000[1].jpg"/>
          <p:cNvPicPr>
            <a:picLocks noChangeAspect="1" noChangeArrowheads="1"/>
          </p:cNvPicPr>
          <p:nvPr/>
        </p:nvPicPr>
        <p:blipFill>
          <a:blip r:embed="rId4" cstate="print"/>
          <a:srcRect/>
          <a:stretch>
            <a:fillRect/>
          </a:stretch>
        </p:blipFill>
        <p:spPr bwMode="auto">
          <a:xfrm>
            <a:off x="6553200" y="3124200"/>
            <a:ext cx="2117155" cy="330987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Sunlight	</a:t>
            </a:r>
            <a:endParaRPr lang="en-US" dirty="0"/>
          </a:p>
        </p:txBody>
      </p:sp>
      <p:sp>
        <p:nvSpPr>
          <p:cNvPr id="3" name="Content Placeholder 2"/>
          <p:cNvSpPr>
            <a:spLocks noGrp="1"/>
          </p:cNvSpPr>
          <p:nvPr>
            <p:ph idx="1"/>
          </p:nvPr>
        </p:nvSpPr>
        <p:spPr/>
        <p:txBody>
          <a:bodyPr/>
          <a:lstStyle/>
          <a:p>
            <a:r>
              <a:rPr lang="en-US" dirty="0" smtClean="0"/>
              <a:t>All terrestrial ecosystems are affected by the amount of sunlight they receive.</a:t>
            </a:r>
          </a:p>
          <a:p>
            <a:r>
              <a:rPr lang="en-US" dirty="0" smtClean="0"/>
              <a:t>Ecosystems at the equator – sunlight is fairly constant</a:t>
            </a:r>
          </a:p>
          <a:p>
            <a:r>
              <a:rPr lang="en-US" dirty="0" smtClean="0"/>
              <a:t>Ecosystems more north or south – experience changes in the amount of sunlight depending on the time of year</a:t>
            </a:r>
          </a:p>
          <a:p>
            <a:r>
              <a:rPr lang="en-US" dirty="0" smtClean="0"/>
              <a:t>Ecosystems may also experience less sunlight if they are in shaded areas (forest floors, north sides of mountains)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a:t>
            </a:r>
            <a:endParaRPr lang="en-US" dirty="0"/>
          </a:p>
        </p:txBody>
      </p:sp>
      <p:sp>
        <p:nvSpPr>
          <p:cNvPr id="3" name="Content Placeholder 2"/>
          <p:cNvSpPr>
            <a:spLocks noGrp="1"/>
          </p:cNvSpPr>
          <p:nvPr>
            <p:ph idx="1"/>
          </p:nvPr>
        </p:nvSpPr>
        <p:spPr/>
        <p:txBody>
          <a:bodyPr>
            <a:normAutofit/>
          </a:bodyPr>
          <a:lstStyle/>
          <a:p>
            <a:r>
              <a:rPr lang="en-US" sz="3200" dirty="0" smtClean="0"/>
              <a:t>The thin layer of soil, rarely more than 2 meters thick, provides nutrients for all plants that grow on land.</a:t>
            </a:r>
          </a:p>
          <a:p>
            <a:r>
              <a:rPr lang="en-US" sz="3200" dirty="0" smtClean="0"/>
              <a:t>The </a:t>
            </a:r>
            <a:r>
              <a:rPr lang="en-US" sz="3200" dirty="0" smtClean="0">
                <a:solidFill>
                  <a:srgbClr val="C00000"/>
                </a:solidFill>
              </a:rPr>
              <a:t>quality</a:t>
            </a:r>
            <a:r>
              <a:rPr lang="en-US" sz="3200" dirty="0" smtClean="0"/>
              <a:t> and </a:t>
            </a:r>
            <a:r>
              <a:rPr lang="en-US" sz="3200" dirty="0" smtClean="0">
                <a:solidFill>
                  <a:srgbClr val="C00000"/>
                </a:solidFill>
              </a:rPr>
              <a:t>amount</a:t>
            </a:r>
            <a:r>
              <a:rPr lang="en-US" sz="3200" dirty="0" smtClean="0"/>
              <a:t> of soil available are crucial factors in determining the size and health of the plant community and in turn, the </a:t>
            </a:r>
            <a:r>
              <a:rPr lang="en-US" sz="3200" dirty="0" smtClean="0">
                <a:solidFill>
                  <a:srgbClr val="C00000"/>
                </a:solidFill>
              </a:rPr>
              <a:t>biodiversity</a:t>
            </a:r>
            <a:r>
              <a:rPr lang="en-US" sz="3200" dirty="0" smtClean="0"/>
              <a:t> of an ecosystem.</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www.youtube.com/watch?v=I6HGPoQ3dZY</a:t>
            </a:r>
            <a:endParaRPr lang="en-US" dirty="0" smtClean="0"/>
          </a:p>
          <a:p>
            <a:pPr marL="0" indent="0">
              <a:buNone/>
            </a:pPr>
            <a:endParaRPr lang="en-US" dirty="0"/>
          </a:p>
        </p:txBody>
      </p:sp>
    </p:spTree>
    <p:extLst>
      <p:ext uri="{BB962C8B-B14F-4D97-AF65-F5344CB8AC3E}">
        <p14:creationId xmlns:p14="http://schemas.microsoft.com/office/powerpoint/2010/main" val="3179645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03-C04-F01-BIO2030SB.jpg"/>
          <p:cNvPicPr>
            <a:picLocks noGrp="1" noChangeAspect="1"/>
          </p:cNvPicPr>
          <p:nvPr>
            <p:ph idx="1"/>
          </p:nvPr>
        </p:nvPicPr>
        <p:blipFill>
          <a:blip r:embed="rId2"/>
          <a:stretch>
            <a:fillRect/>
          </a:stretch>
        </p:blipFill>
        <p:spPr>
          <a:xfrm>
            <a:off x="1600200" y="381000"/>
            <a:ext cx="5838892" cy="616804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 of Soil</a:t>
            </a:r>
            <a:endParaRPr lang="en-US" dirty="0"/>
          </a:p>
        </p:txBody>
      </p:sp>
      <p:sp>
        <p:nvSpPr>
          <p:cNvPr id="3" name="Content Placeholder 2"/>
          <p:cNvSpPr>
            <a:spLocks noGrp="1"/>
          </p:cNvSpPr>
          <p:nvPr>
            <p:ph idx="1"/>
          </p:nvPr>
        </p:nvSpPr>
        <p:spPr/>
        <p:txBody>
          <a:bodyPr/>
          <a:lstStyle/>
          <a:p>
            <a:r>
              <a:rPr lang="en-US" dirty="0" smtClean="0">
                <a:solidFill>
                  <a:srgbClr val="C00000"/>
                </a:solidFill>
              </a:rPr>
              <a:t>Litter</a:t>
            </a:r>
            <a:r>
              <a:rPr lang="en-US" dirty="0" smtClean="0">
                <a:solidFill>
                  <a:srgbClr val="FF0000"/>
                </a:solidFill>
              </a:rPr>
              <a:t> </a:t>
            </a:r>
            <a:r>
              <a:rPr lang="en-US" dirty="0" smtClean="0"/>
              <a:t>– the upper layer of soil, composed mainly of partially decomposed leaves and grasses.</a:t>
            </a:r>
          </a:p>
          <a:p>
            <a:r>
              <a:rPr lang="en-US" dirty="0" smtClean="0"/>
              <a:t>Acts like a blanket, insulating temperature and preventing water loss.</a:t>
            </a:r>
            <a:endParaRPr lang="en-US" dirty="0"/>
          </a:p>
        </p:txBody>
      </p:sp>
      <p:pic>
        <p:nvPicPr>
          <p:cNvPr id="4" name="Picture 3" descr="soil litter.jpg"/>
          <p:cNvPicPr>
            <a:picLocks noChangeAspect="1"/>
          </p:cNvPicPr>
          <p:nvPr/>
        </p:nvPicPr>
        <p:blipFill>
          <a:blip r:embed="rId2"/>
          <a:stretch>
            <a:fillRect/>
          </a:stretch>
        </p:blipFill>
        <p:spPr>
          <a:xfrm>
            <a:off x="990600" y="4038600"/>
            <a:ext cx="3240399" cy="2438400"/>
          </a:xfrm>
          <a:prstGeom prst="rect">
            <a:avLst/>
          </a:prstGeom>
        </p:spPr>
      </p:pic>
      <p:pic>
        <p:nvPicPr>
          <p:cNvPr id="5" name="Picture 4" descr="tree_litter.jpg"/>
          <p:cNvPicPr>
            <a:picLocks noChangeAspect="1"/>
          </p:cNvPicPr>
          <p:nvPr/>
        </p:nvPicPr>
        <p:blipFill>
          <a:blip r:embed="rId3"/>
          <a:stretch>
            <a:fillRect/>
          </a:stretch>
        </p:blipFill>
        <p:spPr>
          <a:xfrm>
            <a:off x="5334001" y="3484144"/>
            <a:ext cx="2514600" cy="294840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C00000"/>
                </a:solidFill>
              </a:rPr>
              <a:t>Topsoil </a:t>
            </a:r>
            <a:r>
              <a:rPr lang="en-US" dirty="0" smtClean="0"/>
              <a:t>– the soil layer beneath the litter, composed of small particles of rock mixed with humus.</a:t>
            </a:r>
          </a:p>
          <a:p>
            <a:r>
              <a:rPr lang="en-US" dirty="0" smtClean="0">
                <a:solidFill>
                  <a:srgbClr val="C00000"/>
                </a:solidFill>
              </a:rPr>
              <a:t>Humus</a:t>
            </a:r>
            <a:r>
              <a:rPr lang="en-US" dirty="0" smtClean="0"/>
              <a:t> – decaying plant and animal matter</a:t>
            </a:r>
          </a:p>
          <a:p>
            <a:r>
              <a:rPr lang="en-US" dirty="0" smtClean="0"/>
              <a:t>Humus is usually black , so topsoil is often black.</a:t>
            </a:r>
          </a:p>
          <a:p>
            <a:r>
              <a:rPr lang="en-US" dirty="0" smtClean="0"/>
              <a:t>Topsoil usually contains a rich supply of minerals and other nutrients that plants require for growth (biogeochemical cycles)</a:t>
            </a:r>
          </a:p>
          <a:p>
            <a:r>
              <a:rPr lang="en-US" dirty="0" smtClean="0"/>
              <a:t>Also present in the topsoil, in the spaces between the rock particles, are </a:t>
            </a:r>
            <a:r>
              <a:rPr lang="en-US" dirty="0" smtClean="0">
                <a:solidFill>
                  <a:srgbClr val="C00000"/>
                </a:solidFill>
              </a:rPr>
              <a:t>air</a:t>
            </a:r>
            <a:r>
              <a:rPr lang="en-US" dirty="0" smtClean="0">
                <a:solidFill>
                  <a:srgbClr val="FF0000"/>
                </a:solidFill>
              </a:rPr>
              <a:t> </a:t>
            </a:r>
            <a:r>
              <a:rPr lang="en-US" dirty="0" smtClean="0"/>
              <a:t>and </a:t>
            </a:r>
            <a:r>
              <a:rPr lang="en-US" dirty="0" smtClean="0">
                <a:solidFill>
                  <a:srgbClr val="C00000"/>
                </a:solidFill>
              </a:rPr>
              <a:t>water</a:t>
            </a:r>
            <a:r>
              <a:rPr lang="en-US" dirty="0" smtClean="0"/>
              <a:t>.  </a:t>
            </a:r>
            <a:r>
              <a:rPr lang="en-US" dirty="0" smtClean="0">
                <a:solidFill>
                  <a:srgbClr val="C00000"/>
                </a:solidFill>
              </a:rPr>
              <a:t>Oxygen</a:t>
            </a:r>
            <a:r>
              <a:rPr lang="en-US" dirty="0" smtClean="0"/>
              <a:t> is needed for decomposers to break down dead material</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Humus</a:t>
            </a:r>
            <a:endParaRPr lang="en-US" dirty="0"/>
          </a:p>
        </p:txBody>
      </p:sp>
      <p:pic>
        <p:nvPicPr>
          <p:cNvPr id="4" name="Picture 4" descr="http://www.edupic.net/Images/Science/soil_humus.gif"/>
          <p:cNvPicPr>
            <a:picLocks noGrp="1" noChangeAspect="1" noChangeArrowheads="1"/>
          </p:cNvPicPr>
          <p:nvPr>
            <p:ph idx="1"/>
          </p:nvPr>
        </p:nvPicPr>
        <p:blipFill>
          <a:blip r:embed="rId2"/>
          <a:srcRect/>
          <a:stretch>
            <a:fillRect/>
          </a:stretch>
        </p:blipFill>
        <p:spPr bwMode="auto">
          <a:xfrm>
            <a:off x="1371600" y="2086769"/>
            <a:ext cx="6400800" cy="40862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Topsoil</a:t>
            </a:r>
            <a:endParaRPr lang="en-US" dirty="0"/>
          </a:p>
        </p:txBody>
      </p:sp>
      <p:pic>
        <p:nvPicPr>
          <p:cNvPr id="4" name="Content Placeholder 3" descr="TOPSOIL.jpg"/>
          <p:cNvPicPr>
            <a:picLocks noGrp="1" noChangeAspect="1"/>
          </p:cNvPicPr>
          <p:nvPr>
            <p:ph idx="1"/>
          </p:nvPr>
        </p:nvPicPr>
        <p:blipFill>
          <a:blip r:embed="rId2" cstate="print"/>
          <a:stretch>
            <a:fillRect/>
          </a:stretch>
        </p:blipFill>
        <p:spPr>
          <a:xfrm>
            <a:off x="685800" y="1981200"/>
            <a:ext cx="2923855" cy="4389437"/>
          </a:xfrm>
        </p:spPr>
      </p:pic>
      <p:pic>
        <p:nvPicPr>
          <p:cNvPr id="5" name="Picture 4" descr="topsoil plants.jpg"/>
          <p:cNvPicPr>
            <a:picLocks noChangeAspect="1"/>
          </p:cNvPicPr>
          <p:nvPr/>
        </p:nvPicPr>
        <p:blipFill>
          <a:blip r:embed="rId3"/>
          <a:stretch>
            <a:fillRect/>
          </a:stretch>
        </p:blipFill>
        <p:spPr>
          <a:xfrm>
            <a:off x="4419599" y="3048000"/>
            <a:ext cx="3957603" cy="29718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162</TotalTime>
  <Words>712</Words>
  <Application>Microsoft Office PowerPoint</Application>
  <PresentationFormat>On-screen Show (4:3)</PresentationFormat>
  <Paragraphs>57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Constantia</vt:lpstr>
      <vt:lpstr>Wingdings 2</vt:lpstr>
      <vt:lpstr>Flow</vt:lpstr>
      <vt:lpstr>Factors Affecting Ecosystems </vt:lpstr>
      <vt:lpstr>Factors Affecting Terrestrial Ecosystems: Abiotic Factors</vt:lpstr>
      <vt:lpstr>Soil</vt:lpstr>
      <vt:lpstr>PowerPoint Presentation</vt:lpstr>
      <vt:lpstr>PowerPoint Presentation</vt:lpstr>
      <vt:lpstr>Layers of Soil</vt:lpstr>
      <vt:lpstr>PowerPoint Presentation</vt:lpstr>
      <vt:lpstr>Humus</vt:lpstr>
      <vt:lpstr>Topsoil</vt:lpstr>
      <vt:lpstr>PowerPoint Presentation</vt:lpstr>
      <vt:lpstr>PowerPoint Presentation</vt:lpstr>
      <vt:lpstr>Soil:  Acidic, Neutral or Basic</vt:lpstr>
      <vt:lpstr>A Look at Soil</vt:lpstr>
      <vt:lpstr>Effects of Acid Rain</vt:lpstr>
      <vt:lpstr>Water</vt:lpstr>
      <vt:lpstr>Water</vt:lpstr>
      <vt:lpstr>PowerPoint Presentation</vt:lpstr>
      <vt:lpstr>Temperature</vt:lpstr>
      <vt:lpstr>Temperature:  Adaptations</vt:lpstr>
      <vt:lpstr>Sunlight </vt:lpstr>
    </vt:vector>
  </TitlesOfParts>
  <Company>RDCRD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Factors Affecting Ecosystems </dc:title>
  <dc:creator>mcaine</dc:creator>
  <cp:lastModifiedBy>Madelene Caine</cp:lastModifiedBy>
  <cp:revision>30</cp:revision>
  <dcterms:created xsi:type="dcterms:W3CDTF">2007-10-28T20:06:38Z</dcterms:created>
  <dcterms:modified xsi:type="dcterms:W3CDTF">2019-02-14T03:46:57Z</dcterms:modified>
</cp:coreProperties>
</file>