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4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00C36-EA0B-469F-9A1B-5BC963DDD533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8B77C-467D-40BF-BA3F-E5C8CBAF6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83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0185-C20A-4273-95AD-295637E7C088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0185-C20A-4273-95AD-295637E7C088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0185-C20A-4273-95AD-295637E7C088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0185-C20A-4273-95AD-295637E7C088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0185-C20A-4273-95AD-295637E7C088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0185-C20A-4273-95AD-295637E7C088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0185-C20A-4273-95AD-295637E7C088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0185-C20A-4273-95AD-295637E7C088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0185-C20A-4273-95AD-295637E7C088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0185-C20A-4273-95AD-295637E7C088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D540185-C20A-4273-95AD-295637E7C088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D540185-C20A-4273-95AD-295637E7C088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8077200" cy="1673352"/>
          </a:xfrm>
        </p:spPr>
        <p:txBody>
          <a:bodyPr/>
          <a:lstStyle/>
          <a:p>
            <a:r>
              <a:rPr lang="en-US" dirty="0" smtClean="0"/>
              <a:t>4.5 Changes in Ecosystems</a:t>
            </a:r>
            <a:br>
              <a:rPr lang="en-US" dirty="0" smtClean="0"/>
            </a:br>
            <a:r>
              <a:rPr lang="en-US" dirty="0" smtClean="0"/>
              <a:t>	pgs. 113 - 121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8077200" cy="149961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Mesotrophic</a:t>
            </a:r>
            <a:r>
              <a:rPr lang="en-US" dirty="0" smtClean="0"/>
              <a:t> Lake</a:t>
            </a:r>
            <a:endParaRPr lang="en-US" dirty="0"/>
          </a:p>
        </p:txBody>
      </p:sp>
      <p:pic>
        <p:nvPicPr>
          <p:cNvPr id="4" name="Content Placeholder 3" descr="MesotrophicLa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676400"/>
            <a:ext cx="3581400" cy="49457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Eutrophic</a:t>
            </a:r>
            <a:r>
              <a:rPr lang="en-US" dirty="0" smtClean="0"/>
              <a:t> Lake</a:t>
            </a:r>
            <a:endParaRPr lang="en-US" dirty="0"/>
          </a:p>
        </p:txBody>
      </p:sp>
      <p:pic>
        <p:nvPicPr>
          <p:cNvPr id="4" name="Content Placeholder 3" descr="EutrophicLa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625" y="1752600"/>
            <a:ext cx="3421118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Human waste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Fertilizers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Household and industrial products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Thermal energy </a:t>
            </a:r>
            <a:r>
              <a:rPr lang="en-US" dirty="0" smtClean="0"/>
              <a:t>(heated water)</a:t>
            </a:r>
          </a:p>
          <a:p>
            <a:endParaRPr lang="en-US" dirty="0" smtClean="0"/>
          </a:p>
          <a:p>
            <a:r>
              <a:rPr lang="en-US" dirty="0" smtClean="0"/>
              <a:t>Water pollution is </a:t>
            </a:r>
            <a:r>
              <a:rPr lang="en-US" dirty="0" smtClean="0">
                <a:solidFill>
                  <a:srgbClr val="FF0000"/>
                </a:solidFill>
              </a:rPr>
              <a:t>any physical or chemical change </a:t>
            </a:r>
            <a:r>
              <a:rPr lang="en-US" dirty="0" smtClean="0"/>
              <a:t>in surface water or ground water that can </a:t>
            </a:r>
            <a:r>
              <a:rPr lang="en-US" dirty="0" smtClean="0">
                <a:solidFill>
                  <a:srgbClr val="FF0000"/>
                </a:solidFill>
              </a:rPr>
              <a:t>harm living things</a:t>
            </a:r>
          </a:p>
          <a:p>
            <a:r>
              <a:rPr lang="en-US" dirty="0" smtClean="0"/>
              <a:t>See pg 116 for details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Biological Oxygen Demand (BOD)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 – a measure of the </a:t>
            </a:r>
            <a:r>
              <a:rPr lang="en-US" dirty="0" smtClean="0">
                <a:solidFill>
                  <a:srgbClr val="FF0000"/>
                </a:solidFill>
              </a:rPr>
              <a:t>amount of dissolved oxygen</a:t>
            </a:r>
            <a:r>
              <a:rPr lang="en-US" dirty="0" smtClean="0"/>
              <a:t> needed by </a:t>
            </a:r>
            <a:r>
              <a:rPr lang="en-US" dirty="0" smtClean="0">
                <a:solidFill>
                  <a:srgbClr val="FF0000"/>
                </a:solidFill>
              </a:rPr>
              <a:t>decomposers</a:t>
            </a:r>
            <a:r>
              <a:rPr lang="en-US" dirty="0" smtClean="0"/>
              <a:t> (bacteria) to </a:t>
            </a:r>
            <a:r>
              <a:rPr lang="en-US" dirty="0" smtClean="0">
                <a:solidFill>
                  <a:srgbClr val="FF0000"/>
                </a:solidFill>
              </a:rPr>
              <a:t>break down organic matter </a:t>
            </a:r>
            <a:r>
              <a:rPr lang="en-US" dirty="0" smtClean="0"/>
              <a:t>in a sample of water at 20 C over 5 days</a:t>
            </a:r>
          </a:p>
          <a:p>
            <a:r>
              <a:rPr lang="en-US" dirty="0" smtClean="0"/>
              <a:t>As the </a:t>
            </a:r>
            <a:r>
              <a:rPr lang="en-US" dirty="0" smtClean="0">
                <a:solidFill>
                  <a:srgbClr val="FF0000"/>
                </a:solidFill>
              </a:rPr>
              <a:t>number of organisms increases, so does the BOD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High numbers of organisms = High BOD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High numbers of organisms = Less dissolved oxygen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Alberta Lakes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Watershed – </a:t>
            </a:r>
            <a:r>
              <a:rPr lang="en-US" dirty="0" smtClean="0">
                <a:solidFill>
                  <a:srgbClr val="FF0000"/>
                </a:solidFill>
              </a:rPr>
              <a:t>the land that drains toward a lake or other body of water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05-C04-F11-BIO2030S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200400"/>
            <a:ext cx="5095240" cy="2964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Cottage Dwellers on Alberta Lakes</a:t>
            </a:r>
            <a:endParaRPr lang="en-US" dirty="0"/>
          </a:p>
        </p:txBody>
      </p:sp>
      <p:pic>
        <p:nvPicPr>
          <p:cNvPr id="4" name="Content Placeholder 3" descr="cottage front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4572000" cy="3048000"/>
          </a:xfrm>
        </p:spPr>
      </p:pic>
      <p:pic>
        <p:nvPicPr>
          <p:cNvPr id="5" name="Picture 4" descr="Lake-cott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819400"/>
            <a:ext cx="3702857" cy="371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Making sandy beaches </a:t>
            </a:r>
            <a:r>
              <a:rPr lang="en-US" dirty="0" smtClean="0">
                <a:solidFill>
                  <a:srgbClr val="FF0000"/>
                </a:solidFill>
              </a:rPr>
              <a:t>increases erosion</a:t>
            </a:r>
          </a:p>
          <a:p>
            <a:r>
              <a:rPr lang="en-US" dirty="0" smtClean="0"/>
              <a:t>Planting lawns </a:t>
            </a:r>
            <a:r>
              <a:rPr lang="en-US" dirty="0" smtClean="0">
                <a:solidFill>
                  <a:srgbClr val="FF0000"/>
                </a:solidFill>
              </a:rPr>
              <a:t>increases nitrogen and phosphorus </a:t>
            </a:r>
            <a:r>
              <a:rPr lang="en-US" dirty="0" smtClean="0"/>
              <a:t>runoff from fertilizers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Removing shoreline plants </a:t>
            </a:r>
            <a:r>
              <a:rPr lang="en-US" dirty="0" smtClean="0"/>
              <a:t>takes away a filtering system for harmful chemicals moving from the land to the lake, decreases shade and thus affects water temperatures near the shore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Human sewage seeping from outhouses </a:t>
            </a:r>
            <a:r>
              <a:rPr lang="en-US" dirty="0" smtClean="0"/>
              <a:t>cause increased bacteria activity (less oxygen)</a:t>
            </a:r>
          </a:p>
          <a:p>
            <a:pPr marL="118872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 smtClean="0"/>
              <a:t>4.5 Questions in Questions Booklet</a:t>
            </a:r>
            <a:endParaRPr lang="en-US" dirty="0"/>
          </a:p>
        </p:txBody>
      </p:sp>
      <p:pic>
        <p:nvPicPr>
          <p:cNvPr id="4" name="Picture 3" descr="lake shor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438400"/>
            <a:ext cx="5486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Deforestation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Slash and Burn – </a:t>
            </a:r>
            <a:r>
              <a:rPr lang="en-US" dirty="0" smtClean="0">
                <a:solidFill>
                  <a:srgbClr val="FF0000"/>
                </a:solidFill>
              </a:rPr>
              <a:t>the complete clearing of a forest by felling and burning the trees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lash and bu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971800"/>
            <a:ext cx="5410200" cy="3517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 cutting – the removal of </a:t>
            </a:r>
            <a:r>
              <a:rPr lang="en-US" dirty="0" smtClean="0">
                <a:solidFill>
                  <a:srgbClr val="FF0000"/>
                </a:solidFill>
              </a:rPr>
              <a:t>all trees in an area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clearcut Rocky Mountain H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743200"/>
            <a:ext cx="54229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Selective cutting – the </a:t>
            </a:r>
            <a:r>
              <a:rPr lang="en-US" dirty="0" smtClean="0">
                <a:solidFill>
                  <a:srgbClr val="FF0000"/>
                </a:solidFill>
              </a:rPr>
              <a:t>harvesting of only certain trees</a:t>
            </a:r>
            <a:r>
              <a:rPr lang="en-US" dirty="0" smtClean="0"/>
              <a:t> from an area</a:t>
            </a:r>
            <a:endParaRPr lang="en-US" dirty="0"/>
          </a:p>
        </p:txBody>
      </p:sp>
      <p:pic>
        <p:nvPicPr>
          <p:cNvPr id="4" name="Picture 3" descr="selective cut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124200"/>
            <a:ext cx="4572000" cy="3040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Soil erosion and runoff into streams increases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Nitrates and other nutrients </a:t>
            </a:r>
            <a:r>
              <a:rPr lang="en-US" dirty="0" smtClean="0"/>
              <a:t>are carried into streams and ponds, increasing algae growth</a:t>
            </a:r>
          </a:p>
          <a:p>
            <a:r>
              <a:rPr lang="en-US" dirty="0" smtClean="0"/>
              <a:t>Loss of </a:t>
            </a:r>
            <a:r>
              <a:rPr lang="en-US" dirty="0" smtClean="0">
                <a:solidFill>
                  <a:srgbClr val="FF0000"/>
                </a:solidFill>
              </a:rPr>
              <a:t>habitat</a:t>
            </a:r>
          </a:p>
          <a:p>
            <a:r>
              <a:rPr lang="en-US" dirty="0" smtClean="0"/>
              <a:t>Replanting can take </a:t>
            </a:r>
            <a:r>
              <a:rPr lang="en-US" dirty="0" smtClean="0">
                <a:solidFill>
                  <a:srgbClr val="FF0000"/>
                </a:solidFill>
              </a:rPr>
              <a:t>80-90 years before trees are large enough to harvest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More details can be found on pg 114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 is an important and </a:t>
            </a:r>
            <a:r>
              <a:rPr lang="en-US" dirty="0" smtClean="0">
                <a:solidFill>
                  <a:srgbClr val="FF0000"/>
                </a:solidFill>
              </a:rPr>
              <a:t>often helpful cause of change </a:t>
            </a:r>
            <a:r>
              <a:rPr lang="en-US" dirty="0" smtClean="0"/>
              <a:t>in an ecosystem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forest fir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200400"/>
            <a:ext cx="43434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and maintains a variety of </a:t>
            </a:r>
            <a:r>
              <a:rPr lang="en-US" dirty="0" smtClean="0">
                <a:solidFill>
                  <a:srgbClr val="FF0000"/>
                </a:solidFill>
              </a:rPr>
              <a:t>different vegetation types</a:t>
            </a:r>
          </a:p>
          <a:p>
            <a:r>
              <a:rPr lang="en-US" dirty="0" smtClean="0"/>
              <a:t>Essential in the germination of certain seeds</a:t>
            </a:r>
          </a:p>
          <a:p>
            <a:r>
              <a:rPr lang="en-US" dirty="0" smtClean="0"/>
              <a:t>Allows for </a:t>
            </a:r>
            <a:r>
              <a:rPr lang="en-US" dirty="0" smtClean="0">
                <a:solidFill>
                  <a:srgbClr val="FF0000"/>
                </a:solidFill>
              </a:rPr>
              <a:t>new growth </a:t>
            </a:r>
            <a:r>
              <a:rPr lang="en-US" dirty="0" smtClean="0"/>
              <a:t>in an old growth forest</a:t>
            </a:r>
            <a:endParaRPr lang="en-US" dirty="0"/>
          </a:p>
        </p:txBody>
      </p:sp>
      <p:pic>
        <p:nvPicPr>
          <p:cNvPr id="4" name="Picture 3" descr="Post forest f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114800"/>
            <a:ext cx="3429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8077200" cy="1252728"/>
          </a:xfrm>
        </p:spPr>
        <p:txBody>
          <a:bodyPr/>
          <a:lstStyle/>
          <a:p>
            <a:r>
              <a:rPr lang="en-US" dirty="0" smtClean="0"/>
              <a:t>Changes in Lake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Oligotrophic</a:t>
            </a:r>
            <a:r>
              <a:rPr lang="en-US" dirty="0" smtClean="0"/>
              <a:t> Lakes – </a:t>
            </a:r>
            <a:r>
              <a:rPr lang="en-US" dirty="0" smtClean="0">
                <a:solidFill>
                  <a:srgbClr val="FF0000"/>
                </a:solidFill>
              </a:rPr>
              <a:t>deep, cold and low in nutrient levels</a:t>
            </a:r>
          </a:p>
          <a:p>
            <a:r>
              <a:rPr lang="en-US" dirty="0" err="1" smtClean="0"/>
              <a:t>Eutrophic</a:t>
            </a:r>
            <a:r>
              <a:rPr lang="en-US" dirty="0" smtClean="0"/>
              <a:t> Lakes – generally shallow, warmer and high in nutrient levels</a:t>
            </a:r>
          </a:p>
          <a:p>
            <a:r>
              <a:rPr lang="en-US" dirty="0" err="1" smtClean="0"/>
              <a:t>Eutrophication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the evolution from an </a:t>
            </a:r>
            <a:r>
              <a:rPr lang="en-US" dirty="0" err="1" smtClean="0">
                <a:solidFill>
                  <a:srgbClr val="FF0000"/>
                </a:solidFill>
              </a:rPr>
              <a:t>oligotrophic</a:t>
            </a:r>
            <a:r>
              <a:rPr lang="en-US" dirty="0" smtClean="0">
                <a:solidFill>
                  <a:srgbClr val="FF0000"/>
                </a:solidFill>
              </a:rPr>
              <a:t> lake to an </a:t>
            </a:r>
            <a:r>
              <a:rPr lang="en-US" dirty="0" err="1" smtClean="0">
                <a:solidFill>
                  <a:srgbClr val="FF0000"/>
                </a:solidFill>
              </a:rPr>
              <a:t>eutrophic</a:t>
            </a:r>
            <a:r>
              <a:rPr lang="en-US" dirty="0" smtClean="0">
                <a:solidFill>
                  <a:srgbClr val="FF0000"/>
                </a:solidFill>
              </a:rPr>
              <a:t> lake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Oligotrophic</a:t>
            </a:r>
            <a:r>
              <a:rPr lang="en-US" dirty="0" smtClean="0"/>
              <a:t> Lake</a:t>
            </a:r>
            <a:endParaRPr lang="en-US" dirty="0"/>
          </a:p>
        </p:txBody>
      </p:sp>
      <p:pic>
        <p:nvPicPr>
          <p:cNvPr id="4" name="Content Placeholder 3" descr="OligotrophicLa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600200"/>
            <a:ext cx="3562350" cy="49194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</TotalTime>
  <Words>356</Words>
  <Application>Microsoft Office PowerPoint</Application>
  <PresentationFormat>On-screen Show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4.5 Changes in Ecosystems  pgs. 113 - 121</vt:lpstr>
      <vt:lpstr>Deforestation</vt:lpstr>
      <vt:lpstr>Deforestation</vt:lpstr>
      <vt:lpstr>Deforestation</vt:lpstr>
      <vt:lpstr>Negative Effects</vt:lpstr>
      <vt:lpstr>Fire</vt:lpstr>
      <vt:lpstr>Effects of Fire</vt:lpstr>
      <vt:lpstr>Changes in Lake Ecosystems</vt:lpstr>
      <vt:lpstr>Oligotrophic Lake</vt:lpstr>
      <vt:lpstr>Mesotrophic Lake</vt:lpstr>
      <vt:lpstr>Eutrophic Lake</vt:lpstr>
      <vt:lpstr>Water Pollution</vt:lpstr>
      <vt:lpstr>Biological Oxygen Demand (BOD)</vt:lpstr>
      <vt:lpstr>Changes in Alberta Lakes</vt:lpstr>
      <vt:lpstr>Effects of Cottage Dwellers on Alberta Lakes</vt:lpstr>
      <vt:lpstr>PowerPoint Presentation</vt:lpstr>
      <vt:lpstr>Questions</vt:lpstr>
    </vt:vector>
  </TitlesOfParts>
  <Company>RDCRD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4.5 Changes in Ecosystems  pgs. 113 - 121</dc:title>
  <dc:creator>mcaine</dc:creator>
  <cp:lastModifiedBy>Madelene Caine</cp:lastModifiedBy>
  <cp:revision>33</cp:revision>
  <cp:lastPrinted>2018-04-09T14:34:09Z</cp:lastPrinted>
  <dcterms:created xsi:type="dcterms:W3CDTF">2009-04-03T18:36:00Z</dcterms:created>
  <dcterms:modified xsi:type="dcterms:W3CDTF">2018-04-09T14:39:38Z</dcterms:modified>
</cp:coreProperties>
</file>