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74" r:id="rId11"/>
    <p:sldId id="271" r:id="rId12"/>
    <p:sldId id="272" r:id="rId13"/>
    <p:sldId id="273" r:id="rId14"/>
    <p:sldId id="262" r:id="rId15"/>
    <p:sldId id="263" r:id="rId16"/>
    <p:sldId id="264" r:id="rId17"/>
    <p:sldId id="265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Classification of organisms 5.1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SLO:  To explain the fundamental principles of taxonomy and binomial nomenclature, using modes of nutrition at the kingdom level and morphological characteristics at the genus species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6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438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Fabric Classification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558" y="849202"/>
            <a:ext cx="7717916" cy="579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Species – the closest relationship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Organisms that belong to the same species are the most closely related</a:t>
            </a:r>
          </a:p>
          <a:p>
            <a:r>
              <a:rPr lang="en-US" sz="3200" dirty="0" smtClean="0"/>
              <a:t>Members of the same species can usually only breed with members of their species and </a:t>
            </a:r>
            <a:r>
              <a:rPr lang="en-US" sz="3200" u="sng" dirty="0" smtClean="0"/>
              <a:t>produce fertile young</a:t>
            </a:r>
          </a:p>
          <a:p>
            <a:r>
              <a:rPr lang="en-US" sz="3200" dirty="0" smtClean="0"/>
              <a:t>* A horse and a donkey are not from the same species and though they can produce young – mules, the mules are not reproductively fertile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55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Practice!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 question #7 on </a:t>
            </a:r>
            <a:r>
              <a:rPr lang="en-US" sz="3600" dirty="0" err="1" smtClean="0"/>
              <a:t>pg</a:t>
            </a:r>
            <a:r>
              <a:rPr lang="en-US" sz="3600" dirty="0" smtClean="0"/>
              <a:t> 139 of your text to test your understanding of scientific names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044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614" y="286603"/>
            <a:ext cx="8150772" cy="611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The Six Kingdoms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Originally the first level consisted of two kingdoms – Plantae and </a:t>
            </a:r>
            <a:r>
              <a:rPr lang="en-US" sz="3600" dirty="0"/>
              <a:t>A</a:t>
            </a:r>
            <a:r>
              <a:rPr lang="en-US" sz="3600" dirty="0" smtClean="0"/>
              <a:t>nimalia</a:t>
            </a:r>
          </a:p>
          <a:p>
            <a:r>
              <a:rPr lang="en-US" sz="3600" dirty="0" smtClean="0"/>
              <a:t>With further discovery single celled organisms were added in the kingdom Protista</a:t>
            </a:r>
          </a:p>
          <a:p>
            <a:r>
              <a:rPr lang="en-US" sz="3600" dirty="0" smtClean="0"/>
              <a:t>Later it was recognized that some single celled organisms did not have a true nucleus so another category was established for these organisms called </a:t>
            </a:r>
            <a:r>
              <a:rPr lang="en-US" sz="3600" dirty="0" err="1" smtClean="0"/>
              <a:t>Monera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4443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The Six Kingdoms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Finally it was decided that within this last group of organisms lacking true nuclei, that there were 2 distinct groups so the group known as</a:t>
            </a:r>
            <a:r>
              <a:rPr lang="en-US" sz="3600" b="1" dirty="0"/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Monera</a:t>
            </a:r>
            <a:r>
              <a:rPr lang="en-US" sz="3600" b="1" dirty="0"/>
              <a:t> </a:t>
            </a:r>
            <a:r>
              <a:rPr lang="en-US" sz="3600" dirty="0"/>
              <a:t>were subdivided into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Archaebacteria</a:t>
            </a:r>
            <a:r>
              <a:rPr lang="en-US" sz="3600" dirty="0"/>
              <a:t> – those bacteria capable of living in harsh environments such as hot springs and the stomach chambers of cattle and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Eubacteria</a:t>
            </a:r>
            <a:r>
              <a:rPr lang="en-US" sz="3600" dirty="0"/>
              <a:t> that possess a rigid cell wall.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The Six 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Kingdoms</a:t>
            </a:r>
            <a:b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66" y="1705789"/>
            <a:ext cx="5581684" cy="4127452"/>
          </a:xfrm>
        </p:spPr>
      </p:pic>
    </p:spTree>
    <p:extLst>
      <p:ext uri="{BB962C8B-B14F-4D97-AF65-F5344CB8AC3E}">
        <p14:creationId xmlns:p14="http://schemas.microsoft.com/office/powerpoint/2010/main" val="20122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Phylogeny and Dichotomous Key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Phylogeny</a:t>
            </a:r>
            <a:r>
              <a:rPr lang="en-US" sz="3600" dirty="0" smtClean="0"/>
              <a:t> is the history of the evolution of organisms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Phylogenetic tree </a:t>
            </a:r>
            <a:r>
              <a:rPr lang="en-US" sz="3600" dirty="0" smtClean="0"/>
              <a:t>– starting from the most ancestral form and includes branching of all its </a:t>
            </a:r>
            <a:r>
              <a:rPr lang="en-US" sz="3600" dirty="0" err="1" smtClean="0"/>
              <a:t>descendents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33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9" y="286603"/>
            <a:ext cx="7746116" cy="5802110"/>
          </a:xfrm>
        </p:spPr>
      </p:pic>
    </p:spTree>
    <p:extLst>
      <p:ext uri="{BB962C8B-B14F-4D97-AF65-F5344CB8AC3E}">
        <p14:creationId xmlns:p14="http://schemas.microsoft.com/office/powerpoint/2010/main" val="11326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Dichotomous Key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 help identify an organism, a dichotomous key can be used</a:t>
            </a:r>
          </a:p>
          <a:p>
            <a:r>
              <a:rPr lang="en-US" sz="3600" dirty="0" smtClean="0"/>
              <a:t>It involves two questions which forms a series of choices that lead to another choice until the organism can be identified</a:t>
            </a:r>
          </a:p>
          <a:p>
            <a:r>
              <a:rPr lang="en-US" sz="3600" dirty="0" smtClean="0"/>
              <a:t>Do dichotomous key activity to identify the creatures –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complete only the first 5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535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Why do we need to classify living things?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884282"/>
            <a:ext cx="10058400" cy="5059318"/>
          </a:xfrm>
        </p:spPr>
        <p:txBody>
          <a:bodyPr>
            <a:noAutofit/>
          </a:bodyPr>
          <a:lstStyle/>
          <a:p>
            <a:r>
              <a:rPr lang="en-US" sz="2800" dirty="0" smtClean="0"/>
              <a:t>Scientists estimate that there are at least 10 million different species alive today.</a:t>
            </a:r>
          </a:p>
          <a:p>
            <a:r>
              <a:rPr lang="en-US" sz="2800" dirty="0" smtClean="0"/>
              <a:t>With so many species, a means to classify organisms according to similarities is helpful.</a:t>
            </a:r>
          </a:p>
          <a:p>
            <a:r>
              <a:rPr lang="en-US" sz="2800" dirty="0" smtClean="0"/>
              <a:t>Before we can study how populations change over time or evolve, we need to understand biological diversity – there are two types of diversity:</a:t>
            </a:r>
          </a:p>
          <a:p>
            <a:r>
              <a:rPr lang="en-US" sz="2800" dirty="0" smtClean="0"/>
              <a:t>1) 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Species diversity </a:t>
            </a:r>
            <a:r>
              <a:rPr lang="en-US" sz="2800" dirty="0" smtClean="0"/>
              <a:t>– the number of different species there are</a:t>
            </a:r>
          </a:p>
          <a:p>
            <a:r>
              <a:rPr lang="en-US" sz="2800" dirty="0" smtClean="0"/>
              <a:t>2) 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Genetic diversity </a:t>
            </a:r>
            <a:r>
              <a:rPr lang="en-US" sz="2800" dirty="0" smtClean="0"/>
              <a:t>– the amount of variation in inherited traits between members of the same species</a:t>
            </a:r>
          </a:p>
        </p:txBody>
      </p:sp>
    </p:spTree>
    <p:extLst>
      <p:ext uri="{BB962C8B-B14F-4D97-AF65-F5344CB8AC3E}">
        <p14:creationId xmlns:p14="http://schemas.microsoft.com/office/powerpoint/2010/main" val="326411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Diversity!!!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773" y="606814"/>
            <a:ext cx="5907952" cy="5525972"/>
          </a:xfrm>
        </p:spPr>
      </p:pic>
    </p:spTree>
    <p:extLst>
      <p:ext uri="{BB962C8B-B14F-4D97-AF65-F5344CB8AC3E}">
        <p14:creationId xmlns:p14="http://schemas.microsoft.com/office/powerpoint/2010/main" val="2152849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Taxonomy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The science of classification according to the inferred relationships among organisms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	</a:t>
            </a:r>
            <a:endParaRPr lang="en-US" sz="4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065" y="3103675"/>
            <a:ext cx="3802249" cy="287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3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Carl Linnaeus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dirty="0" smtClean="0"/>
              <a:t>Based on an organism’s physical and structural features and operated on the  idea that the more features organisms have in common, the closer their relationship.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0616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07" y="123660"/>
            <a:ext cx="5434971" cy="5835705"/>
          </a:xfrm>
        </p:spPr>
      </p:pic>
      <p:sp>
        <p:nvSpPr>
          <p:cNvPr id="5" name="TextBox 4"/>
          <p:cNvSpPr txBox="1"/>
          <p:nvPr/>
        </p:nvSpPr>
        <p:spPr>
          <a:xfrm>
            <a:off x="6830219" y="879542"/>
            <a:ext cx="17815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Kings</a:t>
            </a:r>
          </a:p>
          <a:p>
            <a:endParaRPr lang="en-US" sz="2400" dirty="0"/>
          </a:p>
          <a:p>
            <a:r>
              <a:rPr lang="en-US" sz="2400" dirty="0" smtClean="0"/>
              <a:t>Play</a:t>
            </a:r>
          </a:p>
          <a:p>
            <a:endParaRPr lang="en-US" sz="2400" dirty="0"/>
          </a:p>
          <a:p>
            <a:r>
              <a:rPr lang="en-US" sz="2400" dirty="0" smtClean="0"/>
              <a:t>Cards</a:t>
            </a:r>
          </a:p>
          <a:p>
            <a:endParaRPr lang="en-US" sz="2400" dirty="0"/>
          </a:p>
          <a:p>
            <a:r>
              <a:rPr lang="en-US" sz="2400" dirty="0" smtClean="0"/>
              <a:t>On</a:t>
            </a:r>
          </a:p>
          <a:p>
            <a:endParaRPr lang="en-US" sz="2400" dirty="0"/>
          </a:p>
          <a:p>
            <a:r>
              <a:rPr lang="en-US" sz="2400" dirty="0" smtClean="0"/>
              <a:t>Fridays</a:t>
            </a:r>
          </a:p>
          <a:p>
            <a:endParaRPr lang="en-US" sz="2400" dirty="0"/>
          </a:p>
          <a:p>
            <a:r>
              <a:rPr lang="en-US" sz="2400" dirty="0" smtClean="0"/>
              <a:t>Generally</a:t>
            </a:r>
          </a:p>
          <a:p>
            <a:endParaRPr lang="en-US" sz="2400" dirty="0"/>
          </a:p>
          <a:p>
            <a:r>
              <a:rPr lang="en-US" sz="2400" dirty="0" smtClean="0"/>
              <a:t>Speaking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862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Binomial Nomenclature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Linnaeus created rules for assigning names to plants and animals using a two part scientific name using Latin words</a:t>
            </a:r>
          </a:p>
          <a:p>
            <a:r>
              <a:rPr lang="en-US" sz="3200" dirty="0" smtClean="0"/>
              <a:t>This scientific name was based on characteristics like color</a:t>
            </a:r>
            <a:r>
              <a:rPr lang="en-US" sz="3200" dirty="0"/>
              <a:t> </a:t>
            </a:r>
            <a:r>
              <a:rPr lang="en-US" sz="3200" dirty="0" smtClean="0"/>
              <a:t>or habitat</a:t>
            </a:r>
          </a:p>
          <a:p>
            <a:r>
              <a:rPr lang="en-US" sz="3200" dirty="0" smtClean="0"/>
              <a:t>Example:  </a:t>
            </a: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</a:rPr>
              <a:t>Castor </a:t>
            </a:r>
            <a:r>
              <a:rPr lang="en-US" sz="3200" i="1" dirty="0" err="1" smtClean="0">
                <a:solidFill>
                  <a:schemeClr val="accent1">
                    <a:lumMod val="75000"/>
                  </a:schemeClr>
                </a:solidFill>
              </a:rPr>
              <a:t>canadensis</a:t>
            </a:r>
            <a:endParaRPr lang="en-US" sz="32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dirty="0" smtClean="0"/>
              <a:t>Castor – means beaver and Canadensis – means from Canada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1239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Scientific name Rules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first part of the scientific name is </a:t>
            </a:r>
            <a:r>
              <a:rPr lang="en-US" sz="3200" b="1" dirty="0" smtClean="0">
                <a:solidFill>
                  <a:srgbClr val="FF0000"/>
                </a:solidFill>
              </a:rPr>
              <a:t>the genus name </a:t>
            </a:r>
            <a:r>
              <a:rPr lang="en-US" sz="3200" dirty="0" smtClean="0"/>
              <a:t>and the first letter is </a:t>
            </a:r>
            <a:r>
              <a:rPr lang="en-US" sz="3200" b="1" u="sng" dirty="0" smtClean="0"/>
              <a:t>always capitalized</a:t>
            </a:r>
          </a:p>
          <a:p>
            <a:r>
              <a:rPr lang="en-US" sz="3200" dirty="0" smtClean="0"/>
              <a:t>The second part of the scientific name is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the species name </a:t>
            </a:r>
            <a:r>
              <a:rPr lang="en-US" sz="3200" dirty="0" smtClean="0"/>
              <a:t>and is </a:t>
            </a:r>
            <a:r>
              <a:rPr lang="en-US" sz="3200" b="1" u="sng" dirty="0" smtClean="0"/>
              <a:t>never used alone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68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Scientific Names:  What they tell us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scientific name can indicate if two organisms are closely related</a:t>
            </a:r>
          </a:p>
          <a:p>
            <a:r>
              <a:rPr lang="en-US" sz="3200" dirty="0" smtClean="0"/>
              <a:t>The North American black bear:  </a:t>
            </a:r>
            <a:r>
              <a:rPr lang="en-US" sz="3200" i="1" dirty="0" err="1" smtClean="0">
                <a:solidFill>
                  <a:schemeClr val="accent1">
                    <a:lumMod val="75000"/>
                  </a:schemeClr>
                </a:solidFill>
              </a:rPr>
              <a:t>Ursus</a:t>
            </a: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75000"/>
                  </a:schemeClr>
                </a:solidFill>
              </a:rPr>
              <a:t>americanus</a:t>
            </a: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and</a:t>
            </a:r>
          </a:p>
          <a:p>
            <a:r>
              <a:rPr lang="en-US" sz="3200" dirty="0" smtClean="0"/>
              <a:t>The Grizzly Bear:  </a:t>
            </a:r>
            <a:r>
              <a:rPr lang="en-US" sz="3200" i="1" dirty="0" err="1" smtClean="0">
                <a:solidFill>
                  <a:schemeClr val="accent1">
                    <a:lumMod val="75000"/>
                  </a:schemeClr>
                </a:solidFill>
              </a:rPr>
              <a:t>Ursus</a:t>
            </a: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75000"/>
                  </a:schemeClr>
                </a:solidFill>
              </a:rPr>
              <a:t>horribilis</a:t>
            </a: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3200" dirty="0" smtClean="0"/>
              <a:t>Are closely related and belong to the </a:t>
            </a:r>
            <a:r>
              <a:rPr lang="en-US" sz="3200" b="1" u="sng" dirty="0" smtClean="0"/>
              <a:t>same genus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6177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</TotalTime>
  <Words>581</Words>
  <Application>Microsoft Office PowerPoint</Application>
  <PresentationFormat>Widescreen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Calibri Light</vt:lpstr>
      <vt:lpstr>Wingdings</vt:lpstr>
      <vt:lpstr>Retrospect</vt:lpstr>
      <vt:lpstr>Classification of organisms 5.1</vt:lpstr>
      <vt:lpstr>Why do we need to classify living things? </vt:lpstr>
      <vt:lpstr>Diversity!!!</vt:lpstr>
      <vt:lpstr>Taxonomy </vt:lpstr>
      <vt:lpstr>Carl Linnaeus</vt:lpstr>
      <vt:lpstr>PowerPoint Presentation</vt:lpstr>
      <vt:lpstr>Binomial Nomenclature</vt:lpstr>
      <vt:lpstr>Scientific name Rules</vt:lpstr>
      <vt:lpstr>Scientific Names:  What they tell us</vt:lpstr>
      <vt:lpstr>Fabric Classification</vt:lpstr>
      <vt:lpstr>Species – the closest relationship</vt:lpstr>
      <vt:lpstr>Practice!</vt:lpstr>
      <vt:lpstr>PowerPoint Presentation</vt:lpstr>
      <vt:lpstr>The Six Kingdoms</vt:lpstr>
      <vt:lpstr>The Six Kingdoms</vt:lpstr>
      <vt:lpstr>The Six Kingdoms </vt:lpstr>
      <vt:lpstr>Phylogeny and Dichotomous Key</vt:lpstr>
      <vt:lpstr>PowerPoint Presentation</vt:lpstr>
      <vt:lpstr>Dichotomous Key</vt:lpstr>
    </vt:vector>
  </TitlesOfParts>
  <Company>RDCRS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organisms 5.1</dc:title>
  <dc:creator>Madelene Caine</dc:creator>
  <cp:lastModifiedBy>Madelene Caine</cp:lastModifiedBy>
  <cp:revision>17</cp:revision>
  <dcterms:created xsi:type="dcterms:W3CDTF">2014-12-19T21:58:31Z</dcterms:created>
  <dcterms:modified xsi:type="dcterms:W3CDTF">2019-01-13T22:11:01Z</dcterms:modified>
</cp:coreProperties>
</file>