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257"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6" d="100"/>
          <a:sy n="56" d="100"/>
        </p:scale>
        <p:origin x="822" y="5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4CF3FD4B-4FF6-4DFB-BC55-0F3D6A89EEC3}" type="datetimeFigureOut">
              <a:rPr lang="en-CA" smtClean="0"/>
              <a:t>09/06/2017</a:t>
            </a:fld>
            <a:endParaRPr lang="en-CA"/>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n-CA"/>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07721E40-8E64-4F86-ABF7-DC33B585D14D}" type="slidenum">
              <a:rPr lang="en-CA" smtClean="0"/>
              <a:t>‹#›</a:t>
            </a:fld>
            <a:endParaRPr lang="en-CA"/>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F3FD4B-4FF6-4DFB-BC55-0F3D6A89EEC3}" type="datetimeFigureOut">
              <a:rPr lang="en-CA" smtClean="0"/>
              <a:t>09/06/2017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07721E40-8E64-4F86-ABF7-DC33B585D14D}" type="slidenum">
              <a:rPr lang="en-CA" smtClean="0"/>
              <a:t>‹#›</a:t>
            </a:fld>
            <a:endParaRPr lang="en-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F3FD4B-4FF6-4DFB-BC55-0F3D6A89EEC3}" type="datetimeFigureOut">
              <a:rPr lang="en-CA" smtClean="0"/>
              <a:t>09/06/2017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07721E40-8E64-4F86-ABF7-DC33B585D14D}" type="slidenum">
              <a:rPr lang="en-CA" smtClean="0"/>
              <a:t>‹#›</a:t>
            </a:fld>
            <a:endParaRPr lang="en-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CF3FD4B-4FF6-4DFB-BC55-0F3D6A89EEC3}" type="datetimeFigureOut">
              <a:rPr lang="en-CA" smtClean="0"/>
              <a:t>09/06/2017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07721E40-8E64-4F86-ABF7-DC33B585D14D}" type="slidenum">
              <a:rPr lang="en-CA" smtClean="0"/>
              <a:t>‹#›</a:t>
            </a:fld>
            <a:endParaRPr lang="en-C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CF3FD4B-4FF6-4DFB-BC55-0F3D6A89EEC3}" type="datetimeFigureOut">
              <a:rPr lang="en-CA" smtClean="0"/>
              <a:t>09/06/2017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07721E40-8E64-4F86-ABF7-DC33B585D14D}" type="slidenum">
              <a:rPr lang="en-CA" smtClean="0"/>
              <a:t>‹#›</a:t>
            </a:fld>
            <a:endParaRPr lang="en-C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4CF3FD4B-4FF6-4DFB-BC55-0F3D6A89EEC3}" type="datetimeFigureOut">
              <a:rPr lang="en-CA" smtClean="0"/>
              <a:t>09/06/2017</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07721E40-8E64-4F86-ABF7-DC33B585D14D}" type="slidenum">
              <a:rPr lang="en-CA" smtClean="0"/>
              <a:t>‹#›</a:t>
            </a:fld>
            <a:endParaRPr lang="en-CA"/>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CF3FD4B-4FF6-4DFB-BC55-0F3D6A89EEC3}" type="datetimeFigureOut">
              <a:rPr lang="en-CA" smtClean="0"/>
              <a:t>09/06/2017</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07721E40-8E64-4F86-ABF7-DC33B585D14D}" type="slidenum">
              <a:rPr lang="en-CA" smtClean="0"/>
              <a:t>‹#›</a:t>
            </a:fld>
            <a:endParaRPr lang="en-C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CF3FD4B-4FF6-4DFB-BC55-0F3D6A89EEC3}" type="datetimeFigureOut">
              <a:rPr lang="en-CA" smtClean="0"/>
              <a:t>09/06/2017</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07721E40-8E64-4F86-ABF7-DC33B585D14D}" type="slidenum">
              <a:rPr lang="en-CA" smtClean="0"/>
              <a:t>‹#›</a:t>
            </a:fld>
            <a:endParaRPr lang="en-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F3FD4B-4FF6-4DFB-BC55-0F3D6A89EEC3}" type="datetimeFigureOut">
              <a:rPr lang="en-CA" smtClean="0"/>
              <a:t>09/06/2017</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07721E40-8E64-4F86-ABF7-DC33B585D14D}" type="slidenum">
              <a:rPr lang="en-CA" smtClean="0"/>
              <a:t>‹#›</a:t>
            </a:fld>
            <a:endParaRPr lang="en-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4CF3FD4B-4FF6-4DFB-BC55-0F3D6A89EEC3}" type="datetimeFigureOut">
              <a:rPr lang="en-CA" smtClean="0"/>
              <a:t>09/06/2017</a:t>
            </a:fld>
            <a:endParaRPr lang="en-CA"/>
          </a:p>
        </p:txBody>
      </p:sp>
      <p:sp>
        <p:nvSpPr>
          <p:cNvPr id="7" name="Slide Number Placeholder 6"/>
          <p:cNvSpPr>
            <a:spLocks noGrp="1"/>
          </p:cNvSpPr>
          <p:nvPr>
            <p:ph type="sldNum" sz="quarter" idx="12"/>
          </p:nvPr>
        </p:nvSpPr>
        <p:spPr/>
        <p:txBody>
          <a:bodyPr/>
          <a:lstStyle/>
          <a:p>
            <a:fld id="{07721E40-8E64-4F86-ABF7-DC33B585D14D}" type="slidenum">
              <a:rPr lang="en-CA" smtClean="0"/>
              <a:t>‹#›</a:t>
            </a:fld>
            <a:endParaRPr lang="en-CA"/>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CA"/>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F3FD4B-4FF6-4DFB-BC55-0F3D6A89EEC3}" type="datetimeFigureOut">
              <a:rPr lang="en-CA" smtClean="0"/>
              <a:t>09/06/2017</a:t>
            </a:fld>
            <a:endParaRPr lang="en-CA"/>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CA"/>
          </a:p>
        </p:txBody>
      </p:sp>
      <p:sp>
        <p:nvSpPr>
          <p:cNvPr id="7" name="Slide Number Placeholder 6"/>
          <p:cNvSpPr>
            <a:spLocks noGrp="1"/>
          </p:cNvSpPr>
          <p:nvPr>
            <p:ph type="sldNum" sz="quarter" idx="12"/>
          </p:nvPr>
        </p:nvSpPr>
        <p:spPr/>
        <p:txBody>
          <a:bodyPr/>
          <a:lstStyle/>
          <a:p>
            <a:fld id="{07721E40-8E64-4F86-ABF7-DC33B585D14D}" type="slidenum">
              <a:rPr lang="en-CA" smtClean="0"/>
              <a:t>‹#›</a:t>
            </a:fld>
            <a:endParaRPr lang="en-C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4CF3FD4B-4FF6-4DFB-BC55-0F3D6A89EEC3}" type="datetimeFigureOut">
              <a:rPr lang="en-CA" smtClean="0"/>
              <a:t>09/06/2017</a:t>
            </a:fld>
            <a:endParaRPr lang="en-CA"/>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n-CA"/>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07721E40-8E64-4F86-ABF7-DC33B585D14D}" type="slidenum">
              <a:rPr lang="en-CA" smtClean="0"/>
              <a:t>‹#›</a:t>
            </a:fld>
            <a:endParaRPr lang="en-CA"/>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hyperlink" Target="http://www.pbs.org/wgbh/nova/evolution/guess-embryo.html" TargetMode="Externa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CA" dirty="0" smtClean="0"/>
              <a:t>Evidence of Evolution from Biology</a:t>
            </a:r>
            <a:endParaRPr lang="en-CA" dirty="0"/>
          </a:p>
        </p:txBody>
      </p:sp>
      <p:sp>
        <p:nvSpPr>
          <p:cNvPr id="3" name="Subtitle 2"/>
          <p:cNvSpPr>
            <a:spLocks noGrp="1"/>
          </p:cNvSpPr>
          <p:nvPr>
            <p:ph type="subTitle" idx="1"/>
          </p:nvPr>
        </p:nvSpPr>
        <p:spPr/>
        <p:txBody>
          <a:bodyPr/>
          <a:lstStyle/>
          <a:p>
            <a:r>
              <a:rPr lang="en-CA" dirty="0" smtClean="0"/>
              <a:t>Living Organisms</a:t>
            </a:r>
          </a:p>
          <a:p>
            <a:r>
              <a:rPr lang="en-CA" dirty="0" smtClean="0"/>
              <a:t>5.3</a:t>
            </a:r>
          </a:p>
          <a:p>
            <a:r>
              <a:rPr lang="en-CA" dirty="0" smtClean="0"/>
              <a:t>Pgs. 144 - 149</a:t>
            </a:r>
            <a:endParaRPr lang="en-CA" dirty="0"/>
          </a:p>
        </p:txBody>
      </p:sp>
    </p:spTree>
    <p:extLst>
      <p:ext uri="{BB962C8B-B14F-4D97-AF65-F5344CB8AC3E}">
        <p14:creationId xmlns:p14="http://schemas.microsoft.com/office/powerpoint/2010/main" val="33409423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Analogous Features</a:t>
            </a:r>
            <a:endParaRPr lang="en-CA" dirty="0"/>
          </a:p>
        </p:txBody>
      </p:sp>
      <p:sp>
        <p:nvSpPr>
          <p:cNvPr id="3" name="Content Placeholder 2"/>
          <p:cNvSpPr>
            <a:spLocks noGrp="1"/>
          </p:cNvSpPr>
          <p:nvPr>
            <p:ph idx="1"/>
          </p:nvPr>
        </p:nvSpPr>
        <p:spPr/>
        <p:txBody>
          <a:bodyPr>
            <a:normAutofit lnSpcReduction="10000"/>
          </a:bodyPr>
          <a:lstStyle/>
          <a:p>
            <a:r>
              <a:rPr lang="en-CA" dirty="0" smtClean="0"/>
              <a:t>Features that are similar in appearance and function, but do not appear to have the same evolutionary origin</a:t>
            </a:r>
          </a:p>
          <a:p>
            <a:r>
              <a:rPr lang="en-CA" dirty="0" smtClean="0"/>
              <a:t>Example:  wings of an insect and wings of a bird – have the same function but are structurally different</a:t>
            </a:r>
          </a:p>
          <a:p>
            <a:r>
              <a:rPr lang="en-CA" dirty="0" smtClean="0"/>
              <a:t>Analogous structures are thought to have evolved through a process of </a:t>
            </a:r>
            <a:r>
              <a:rPr lang="en-CA" u="sng" dirty="0" smtClean="0"/>
              <a:t>convergent evolution</a:t>
            </a:r>
            <a:endParaRPr lang="en-CA" u="sng" dirty="0"/>
          </a:p>
        </p:txBody>
      </p:sp>
    </p:spTree>
    <p:extLst>
      <p:ext uri="{BB962C8B-B14F-4D97-AF65-F5344CB8AC3E}">
        <p14:creationId xmlns:p14="http://schemas.microsoft.com/office/powerpoint/2010/main" val="25210961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Convergent Evolution</a:t>
            </a:r>
            <a:endParaRPr lang="en-CA" dirty="0"/>
          </a:p>
        </p:txBody>
      </p:sp>
      <p:sp>
        <p:nvSpPr>
          <p:cNvPr id="3" name="Content Placeholder 2"/>
          <p:cNvSpPr>
            <a:spLocks noGrp="1"/>
          </p:cNvSpPr>
          <p:nvPr>
            <p:ph idx="1"/>
          </p:nvPr>
        </p:nvSpPr>
        <p:spPr/>
        <p:txBody>
          <a:bodyPr>
            <a:normAutofit fontScale="85000" lnSpcReduction="20000"/>
          </a:bodyPr>
          <a:lstStyle/>
          <a:p>
            <a:r>
              <a:rPr lang="en-CA" dirty="0" smtClean="0"/>
              <a:t>Independent evolution of </a:t>
            </a:r>
            <a:r>
              <a:rPr lang="en-CA" u="sng" dirty="0" smtClean="0"/>
              <a:t>traits</a:t>
            </a:r>
            <a:r>
              <a:rPr lang="en-CA" dirty="0" smtClean="0"/>
              <a:t> based on adaptations to similar environments</a:t>
            </a:r>
          </a:p>
          <a:p>
            <a:pPr marL="68580" indent="0">
              <a:buNone/>
            </a:pPr>
            <a:r>
              <a:rPr lang="en-CA" dirty="0"/>
              <a:t>	</a:t>
            </a:r>
            <a:r>
              <a:rPr lang="en-CA" sz="1800" b="1" dirty="0" smtClean="0"/>
              <a:t>separate species</a:t>
            </a:r>
            <a:r>
              <a:rPr lang="en-CA" sz="1800" dirty="0" smtClean="0"/>
              <a:t>	     </a:t>
            </a:r>
            <a:r>
              <a:rPr lang="en-CA" sz="1800" b="1" dirty="0" smtClean="0"/>
              <a:t>separate species</a:t>
            </a:r>
          </a:p>
          <a:p>
            <a:pPr marL="68580" indent="0">
              <a:buNone/>
            </a:pPr>
            <a:endParaRPr lang="en-CA" sz="1800" dirty="0"/>
          </a:p>
          <a:p>
            <a:pPr marL="68580" indent="0">
              <a:buNone/>
            </a:pPr>
            <a:endParaRPr lang="en-CA" sz="1800" dirty="0" smtClean="0"/>
          </a:p>
          <a:p>
            <a:pPr marL="68580" indent="0">
              <a:buNone/>
            </a:pPr>
            <a:endParaRPr lang="en-CA" sz="1800" dirty="0"/>
          </a:p>
          <a:p>
            <a:pPr marL="68580" indent="0">
              <a:buNone/>
            </a:pPr>
            <a:endParaRPr lang="en-CA" sz="1800" dirty="0" smtClean="0"/>
          </a:p>
          <a:p>
            <a:pPr marL="68580" indent="0">
              <a:buNone/>
            </a:pPr>
            <a:endParaRPr lang="en-CA" sz="1800" dirty="0"/>
          </a:p>
          <a:p>
            <a:pPr marL="68580" indent="0">
              <a:buNone/>
            </a:pPr>
            <a:endParaRPr lang="en-CA" sz="1800" dirty="0" smtClean="0"/>
          </a:p>
          <a:p>
            <a:pPr marL="68580" indent="0">
              <a:buNone/>
            </a:pPr>
            <a:endParaRPr lang="en-CA" sz="1800" dirty="0"/>
          </a:p>
          <a:p>
            <a:pPr marL="68580" indent="0">
              <a:buNone/>
            </a:pPr>
            <a:r>
              <a:rPr lang="en-CA" sz="1800" dirty="0" smtClean="0"/>
              <a:t> </a:t>
            </a:r>
          </a:p>
          <a:p>
            <a:pPr marL="68580" indent="0">
              <a:buNone/>
            </a:pPr>
            <a:r>
              <a:rPr lang="en-CA" sz="1800" dirty="0" smtClean="0"/>
              <a:t> </a:t>
            </a:r>
          </a:p>
          <a:p>
            <a:pPr marL="68580" indent="0">
              <a:buNone/>
            </a:pPr>
            <a:r>
              <a:rPr lang="en-CA" sz="1800" dirty="0"/>
              <a:t> </a:t>
            </a:r>
            <a:r>
              <a:rPr lang="en-CA" sz="1800" dirty="0" smtClean="0"/>
              <a:t>                              </a:t>
            </a:r>
            <a:endParaRPr lang="en-CA" sz="1800" dirty="0"/>
          </a:p>
          <a:p>
            <a:pPr marL="68580" indent="0">
              <a:buNone/>
            </a:pPr>
            <a:r>
              <a:rPr lang="en-CA" sz="1800" b="1" dirty="0" smtClean="0"/>
              <a:t>                                        Common Traits                  </a:t>
            </a:r>
            <a:endParaRPr lang="en-CA" sz="1800" b="1" dirty="0"/>
          </a:p>
          <a:p>
            <a:pPr marL="68580" indent="0">
              <a:buNone/>
            </a:pPr>
            <a:endParaRPr lang="en-CA" sz="1800" dirty="0"/>
          </a:p>
        </p:txBody>
      </p:sp>
      <p:sp>
        <p:nvSpPr>
          <p:cNvPr id="4" name="Oval 3"/>
          <p:cNvSpPr/>
          <p:nvPr/>
        </p:nvSpPr>
        <p:spPr>
          <a:xfrm>
            <a:off x="2472207" y="3356992"/>
            <a:ext cx="1080120" cy="93610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53370" y="3318370"/>
            <a:ext cx="1096963" cy="950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3581249" y="4653136"/>
            <a:ext cx="864096" cy="7920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7" name="Straight Arrow Connector 6"/>
          <p:cNvCxnSpPr>
            <a:stCxn id="4" idx="5"/>
          </p:cNvCxnSpPr>
          <p:nvPr/>
        </p:nvCxnSpPr>
        <p:spPr>
          <a:xfrm>
            <a:off x="3394147" y="4156007"/>
            <a:ext cx="374204" cy="49712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a:off x="4153370" y="4220782"/>
            <a:ext cx="363983" cy="43235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969720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3.  Vestigial Features and Anatomical Oddities</a:t>
            </a:r>
            <a:endParaRPr lang="en-CA" dirty="0"/>
          </a:p>
        </p:txBody>
      </p:sp>
      <p:sp>
        <p:nvSpPr>
          <p:cNvPr id="3" name="Content Placeholder 2"/>
          <p:cNvSpPr>
            <a:spLocks noGrp="1"/>
          </p:cNvSpPr>
          <p:nvPr>
            <p:ph idx="1"/>
          </p:nvPr>
        </p:nvSpPr>
        <p:spPr/>
        <p:txBody>
          <a:bodyPr>
            <a:normAutofit fontScale="92500"/>
          </a:bodyPr>
          <a:lstStyle/>
          <a:p>
            <a:r>
              <a:rPr lang="en-CA" dirty="0" smtClean="0"/>
              <a:t>Vestigial features are rudimentary structures with no apparent useful function</a:t>
            </a:r>
          </a:p>
          <a:p>
            <a:r>
              <a:rPr lang="en-CA" dirty="0" smtClean="0"/>
              <a:t>This suggests that they once served some function in an ancient ancestor, but the organism evolved to function without the use of the structure</a:t>
            </a:r>
          </a:p>
          <a:p>
            <a:r>
              <a:rPr lang="en-CA" dirty="0" smtClean="0"/>
              <a:t>Human appendix</a:t>
            </a:r>
          </a:p>
          <a:p>
            <a:r>
              <a:rPr lang="en-CA" dirty="0" smtClean="0"/>
              <a:t>Whales and snakes have vestigial hip and leg bones</a:t>
            </a:r>
            <a:endParaRPr lang="en-CA" dirty="0"/>
          </a:p>
        </p:txBody>
      </p:sp>
    </p:spTree>
    <p:extLst>
      <p:ext uri="{BB962C8B-B14F-4D97-AF65-F5344CB8AC3E}">
        <p14:creationId xmlns:p14="http://schemas.microsoft.com/office/powerpoint/2010/main" val="14718411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Whales have legs????</a:t>
            </a:r>
            <a:endParaRPr lang="en-CA"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16919" y="2906712"/>
            <a:ext cx="4829175" cy="2343150"/>
          </a:xfrm>
        </p:spPr>
      </p:pic>
    </p:spTree>
    <p:extLst>
      <p:ext uri="{BB962C8B-B14F-4D97-AF65-F5344CB8AC3E}">
        <p14:creationId xmlns:p14="http://schemas.microsoft.com/office/powerpoint/2010/main" val="35295258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smtClean="0"/>
              <a:t>4.  Biochemical Evidence</a:t>
            </a:r>
            <a:endParaRPr lang="en-CA" dirty="0"/>
          </a:p>
        </p:txBody>
      </p:sp>
      <p:sp>
        <p:nvSpPr>
          <p:cNvPr id="3" name="Content Placeholder 2"/>
          <p:cNvSpPr>
            <a:spLocks noGrp="1"/>
          </p:cNvSpPr>
          <p:nvPr>
            <p:ph idx="1"/>
          </p:nvPr>
        </p:nvSpPr>
        <p:spPr/>
        <p:txBody>
          <a:bodyPr>
            <a:normAutofit fontScale="92500" lnSpcReduction="10000"/>
          </a:bodyPr>
          <a:lstStyle/>
          <a:p>
            <a:r>
              <a:rPr lang="en-CA" dirty="0" smtClean="0"/>
              <a:t>Based on the theory that all life came from one original cell</a:t>
            </a:r>
          </a:p>
          <a:p>
            <a:r>
              <a:rPr lang="en-CA" dirty="0" smtClean="0"/>
              <a:t>Genetic material (DNA) is similar in all organisms</a:t>
            </a:r>
          </a:p>
          <a:p>
            <a:r>
              <a:rPr lang="en-CA" dirty="0" smtClean="0"/>
              <a:t>This is “tested” by comparing the number of differences in amino acid sequences.  The fewer differences, the closer related the organisms are.  The more differences, the further apart the organisms are from a common ancestor</a:t>
            </a:r>
            <a:endParaRPr lang="en-CA" dirty="0"/>
          </a:p>
        </p:txBody>
      </p:sp>
    </p:spTree>
    <p:extLst>
      <p:ext uri="{BB962C8B-B14F-4D97-AF65-F5344CB8AC3E}">
        <p14:creationId xmlns:p14="http://schemas.microsoft.com/office/powerpoint/2010/main" val="12554492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Example:</a:t>
            </a:r>
            <a:endParaRPr lang="en-CA" dirty="0"/>
          </a:p>
        </p:txBody>
      </p:sp>
      <p:sp>
        <p:nvSpPr>
          <p:cNvPr id="3" name="Content Placeholder 2"/>
          <p:cNvSpPr>
            <a:spLocks noGrp="1"/>
          </p:cNvSpPr>
          <p:nvPr>
            <p:ph idx="1"/>
          </p:nvPr>
        </p:nvSpPr>
        <p:spPr/>
        <p:txBody>
          <a:bodyPr>
            <a:normAutofit/>
          </a:bodyPr>
          <a:lstStyle/>
          <a:p>
            <a:pPr marL="68580" indent="0">
              <a:buNone/>
            </a:pPr>
            <a:r>
              <a:rPr lang="en-CA" sz="1800" dirty="0" smtClean="0"/>
              <a:t># of differences between human and cow: _____5_____</a:t>
            </a:r>
          </a:p>
          <a:p>
            <a:pPr marL="68580" indent="0">
              <a:buNone/>
            </a:pPr>
            <a:endParaRPr lang="en-CA" sz="1800" dirty="0" smtClean="0"/>
          </a:p>
          <a:p>
            <a:pPr marL="68580" indent="0">
              <a:buNone/>
            </a:pPr>
            <a:r>
              <a:rPr lang="en-CA" sz="1800" dirty="0" smtClean="0"/>
              <a:t># of differences between human and monkey ____3_____</a:t>
            </a:r>
          </a:p>
          <a:p>
            <a:pPr marL="68580" indent="0">
              <a:buNone/>
            </a:pPr>
            <a:endParaRPr lang="en-CA" sz="1800" dirty="0" smtClean="0"/>
          </a:p>
          <a:p>
            <a:pPr marL="68580" indent="0">
              <a:buNone/>
            </a:pPr>
            <a:r>
              <a:rPr lang="en-CA" sz="1800" dirty="0" smtClean="0"/>
              <a:t># of differences between monkey and </a:t>
            </a:r>
            <a:r>
              <a:rPr lang="en-CA" sz="1800" smtClean="0"/>
              <a:t>cow _____5_____</a:t>
            </a:r>
            <a:endParaRPr lang="en-CA" sz="1800" dirty="0"/>
          </a:p>
        </p:txBody>
      </p:sp>
    </p:spTree>
    <p:extLst>
      <p:ext uri="{BB962C8B-B14F-4D97-AF65-F5344CB8AC3E}">
        <p14:creationId xmlns:p14="http://schemas.microsoft.com/office/powerpoint/2010/main" val="3587768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5.  Artificial Selection</a:t>
            </a:r>
            <a:endParaRPr lang="en-CA" dirty="0"/>
          </a:p>
        </p:txBody>
      </p:sp>
      <p:sp>
        <p:nvSpPr>
          <p:cNvPr id="3" name="Content Placeholder 2"/>
          <p:cNvSpPr>
            <a:spLocks noGrp="1"/>
          </p:cNvSpPr>
          <p:nvPr>
            <p:ph idx="1"/>
          </p:nvPr>
        </p:nvSpPr>
        <p:spPr/>
        <p:txBody>
          <a:bodyPr/>
          <a:lstStyle/>
          <a:p>
            <a:r>
              <a:rPr lang="en-CA" dirty="0" smtClean="0"/>
              <a:t>The process of humans selecting and breeding individuals with specific desired traits.</a:t>
            </a:r>
          </a:p>
          <a:p>
            <a:r>
              <a:rPr lang="en-CA" dirty="0" smtClean="0"/>
              <a:t>Examples:  plants – seedless water melon</a:t>
            </a:r>
          </a:p>
          <a:p>
            <a:pPr marL="68580" indent="0">
              <a:buNone/>
            </a:pPr>
            <a:r>
              <a:rPr lang="en-CA" dirty="0" smtClean="0"/>
              <a:t>Dogs:  low shedding</a:t>
            </a:r>
            <a:endParaRPr lang="en-CA" dirty="0"/>
          </a:p>
        </p:txBody>
      </p:sp>
    </p:spTree>
    <p:extLst>
      <p:ext uri="{BB962C8B-B14F-4D97-AF65-F5344CB8AC3E}">
        <p14:creationId xmlns:p14="http://schemas.microsoft.com/office/powerpoint/2010/main" val="8276183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Artificial Selection</a:t>
            </a:r>
            <a:endParaRPr lang="en-CA"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15616" y="2348880"/>
            <a:ext cx="2631281" cy="3508375"/>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99992" y="2276872"/>
            <a:ext cx="3384376" cy="3938493"/>
          </a:xfrm>
          <a:prstGeom prst="rect">
            <a:avLst/>
          </a:prstGeom>
        </p:spPr>
      </p:pic>
    </p:spTree>
    <p:extLst>
      <p:ext uri="{BB962C8B-B14F-4D97-AF65-F5344CB8AC3E}">
        <p14:creationId xmlns:p14="http://schemas.microsoft.com/office/powerpoint/2010/main" val="35860327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Biological Evidence of Evolution</a:t>
            </a:r>
            <a:endParaRPr lang="en-CA" dirty="0"/>
          </a:p>
        </p:txBody>
      </p:sp>
      <p:sp>
        <p:nvSpPr>
          <p:cNvPr id="3" name="Content Placeholder 2"/>
          <p:cNvSpPr>
            <a:spLocks noGrp="1"/>
          </p:cNvSpPr>
          <p:nvPr>
            <p:ph idx="1"/>
          </p:nvPr>
        </p:nvSpPr>
        <p:spPr/>
        <p:txBody>
          <a:bodyPr/>
          <a:lstStyle/>
          <a:p>
            <a:r>
              <a:rPr lang="en-CA" dirty="0" smtClean="0"/>
              <a:t>Embryology</a:t>
            </a:r>
          </a:p>
          <a:p>
            <a:r>
              <a:rPr lang="en-CA" dirty="0" smtClean="0"/>
              <a:t>Homologous and Analogous Features</a:t>
            </a:r>
          </a:p>
          <a:p>
            <a:r>
              <a:rPr lang="en-CA" dirty="0" smtClean="0"/>
              <a:t>Vestigial Features and Anatomical Oddities</a:t>
            </a:r>
          </a:p>
          <a:p>
            <a:r>
              <a:rPr lang="en-CA" dirty="0" smtClean="0"/>
              <a:t>Biochemical Evidence</a:t>
            </a:r>
          </a:p>
          <a:p>
            <a:r>
              <a:rPr lang="en-CA" dirty="0" smtClean="0"/>
              <a:t>Artificial Selection (Breeding)</a:t>
            </a:r>
            <a:endParaRPr lang="en-CA" dirty="0"/>
          </a:p>
        </p:txBody>
      </p:sp>
    </p:spTree>
    <p:extLst>
      <p:ext uri="{BB962C8B-B14F-4D97-AF65-F5344CB8AC3E}">
        <p14:creationId xmlns:p14="http://schemas.microsoft.com/office/powerpoint/2010/main" val="39871791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Embryology</a:t>
            </a:r>
            <a:endParaRPr lang="en-CA"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802917" y="2324100"/>
            <a:ext cx="3257178" cy="3508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165096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1.  Embryology</a:t>
            </a:r>
            <a:endParaRPr lang="en-CA" dirty="0"/>
          </a:p>
        </p:txBody>
      </p:sp>
      <p:sp>
        <p:nvSpPr>
          <p:cNvPr id="3" name="Content Placeholder 2"/>
          <p:cNvSpPr>
            <a:spLocks noGrp="1"/>
          </p:cNvSpPr>
          <p:nvPr>
            <p:ph idx="1"/>
          </p:nvPr>
        </p:nvSpPr>
        <p:spPr/>
        <p:txBody>
          <a:bodyPr>
            <a:normAutofit fontScale="92500" lnSpcReduction="10000"/>
          </a:bodyPr>
          <a:lstStyle/>
          <a:p>
            <a:r>
              <a:rPr lang="en-CA" dirty="0" smtClean="0"/>
              <a:t>The study of organisms in the early stages of development</a:t>
            </a:r>
          </a:p>
          <a:p>
            <a:r>
              <a:rPr lang="en-CA" dirty="0" smtClean="0"/>
              <a:t>Von Baer (a German scientist) said he could not differentiate between the embryos of lizards, birds and mammals</a:t>
            </a:r>
          </a:p>
          <a:p>
            <a:r>
              <a:rPr lang="en-CA" dirty="0" smtClean="0"/>
              <a:t>It was later suggested that similarities were due to their evolution from a common ancestor </a:t>
            </a:r>
          </a:p>
          <a:p>
            <a:r>
              <a:rPr lang="en-CA" dirty="0" smtClean="0"/>
              <a:t>Embryology helps identify homologous structures</a:t>
            </a:r>
            <a:endParaRPr lang="en-CA" dirty="0"/>
          </a:p>
        </p:txBody>
      </p:sp>
    </p:spTree>
    <p:extLst>
      <p:ext uri="{BB962C8B-B14F-4D97-AF65-F5344CB8AC3E}">
        <p14:creationId xmlns:p14="http://schemas.microsoft.com/office/powerpoint/2010/main" val="14646937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620688"/>
            <a:ext cx="7024744" cy="1549976"/>
          </a:xfrm>
        </p:spPr>
        <p:txBody>
          <a:bodyPr>
            <a:normAutofit fontScale="90000"/>
          </a:bodyPr>
          <a:lstStyle/>
          <a:p>
            <a:r>
              <a:rPr lang="en-CA" dirty="0" smtClean="0"/>
              <a:t>Human </a:t>
            </a:r>
            <a:r>
              <a:rPr lang="en-CA" dirty="0"/>
              <a:t>Embryos</a:t>
            </a:r>
            <a:br>
              <a:rPr lang="en-CA" dirty="0"/>
            </a:br>
            <a:r>
              <a:rPr lang="en-CA" sz="2000" dirty="0">
                <a:hlinkClick r:id="rId2"/>
              </a:rPr>
              <a:t>http://</a:t>
            </a:r>
            <a:r>
              <a:rPr lang="en-CA" sz="2000" dirty="0" smtClean="0">
                <a:hlinkClick r:id="rId2"/>
              </a:rPr>
              <a:t>www.pbs.org/wgbh/nova/evolution/guess-embryo.html</a:t>
            </a:r>
            <a:r>
              <a:rPr lang="en-CA" sz="2000" dirty="0" smtClean="0"/>
              <a:t/>
            </a:r>
            <a:br>
              <a:rPr lang="en-CA" sz="2000" dirty="0" smtClean="0"/>
            </a:br>
            <a:endParaRPr lang="en-CA" sz="2000"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860032" y="2420888"/>
            <a:ext cx="2336577" cy="3508375"/>
          </a:xfr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91680" y="2852936"/>
            <a:ext cx="2224182" cy="2376264"/>
          </a:xfrm>
          <a:prstGeom prst="rect">
            <a:avLst/>
          </a:prstGeom>
        </p:spPr>
      </p:pic>
    </p:spTree>
    <p:extLst>
      <p:ext uri="{BB962C8B-B14F-4D97-AF65-F5344CB8AC3E}">
        <p14:creationId xmlns:p14="http://schemas.microsoft.com/office/powerpoint/2010/main" val="25011637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2. Homologous and Analogous Features</a:t>
            </a:r>
            <a:endParaRPr lang="en-CA" dirty="0"/>
          </a:p>
        </p:txBody>
      </p:sp>
      <p:sp>
        <p:nvSpPr>
          <p:cNvPr id="3" name="Content Placeholder 2"/>
          <p:cNvSpPr>
            <a:spLocks noGrp="1"/>
          </p:cNvSpPr>
          <p:nvPr>
            <p:ph idx="1"/>
          </p:nvPr>
        </p:nvSpPr>
        <p:spPr/>
        <p:txBody>
          <a:bodyPr/>
          <a:lstStyle/>
          <a:p>
            <a:r>
              <a:rPr lang="en-CA" u="sng" dirty="0" smtClean="0"/>
              <a:t>Homologous Features</a:t>
            </a:r>
          </a:p>
          <a:p>
            <a:pPr marL="68580" indent="0">
              <a:buNone/>
            </a:pPr>
            <a:r>
              <a:rPr lang="en-CA" dirty="0" smtClean="0"/>
              <a:t>	- Features with similar structures but different functions</a:t>
            </a:r>
          </a:p>
          <a:p>
            <a:pPr marL="68580" indent="0">
              <a:buNone/>
            </a:pPr>
            <a:r>
              <a:rPr lang="en-CA" dirty="0"/>
              <a:t>	</a:t>
            </a:r>
            <a:r>
              <a:rPr lang="en-CA" dirty="0" smtClean="0"/>
              <a:t>- Example – flippers of a whale and arm of a human</a:t>
            </a:r>
          </a:p>
          <a:p>
            <a:pPr marL="68580" indent="0">
              <a:buNone/>
            </a:pPr>
            <a:r>
              <a:rPr lang="en-CA" dirty="0" smtClean="0"/>
              <a:t>Homologous structures are thought to have followed a process of </a:t>
            </a:r>
            <a:r>
              <a:rPr lang="en-CA" u="sng" dirty="0" smtClean="0"/>
              <a:t>divergent evolution</a:t>
            </a:r>
            <a:endParaRPr lang="en-CA" u="sng" dirty="0"/>
          </a:p>
        </p:txBody>
      </p:sp>
    </p:spTree>
    <p:extLst>
      <p:ext uri="{BB962C8B-B14F-4D97-AF65-F5344CB8AC3E}">
        <p14:creationId xmlns:p14="http://schemas.microsoft.com/office/powerpoint/2010/main" val="160466113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Homologous Features</a:t>
            </a:r>
            <a:endParaRPr lang="en-CA" dirty="0"/>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267744" y="2492896"/>
            <a:ext cx="1296144" cy="3385224"/>
          </a:xfr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20072" y="2348880"/>
            <a:ext cx="1224136" cy="3611199"/>
          </a:xfrm>
          <a:prstGeom prst="rect">
            <a:avLst/>
          </a:prstGeom>
        </p:spPr>
      </p:pic>
    </p:spTree>
    <p:extLst>
      <p:ext uri="{BB962C8B-B14F-4D97-AF65-F5344CB8AC3E}">
        <p14:creationId xmlns:p14="http://schemas.microsoft.com/office/powerpoint/2010/main" val="12286158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Divergent Evolution</a:t>
            </a:r>
            <a:endParaRPr lang="en-CA" dirty="0"/>
          </a:p>
        </p:txBody>
      </p:sp>
      <p:sp>
        <p:nvSpPr>
          <p:cNvPr id="3" name="Content Placeholder 2"/>
          <p:cNvSpPr>
            <a:spLocks noGrp="1"/>
          </p:cNvSpPr>
          <p:nvPr>
            <p:ph idx="1"/>
          </p:nvPr>
        </p:nvSpPr>
        <p:spPr/>
        <p:txBody>
          <a:bodyPr/>
          <a:lstStyle/>
          <a:p>
            <a:r>
              <a:rPr lang="en-CA" dirty="0" smtClean="0"/>
              <a:t>The process where two species with the same ancestor have developed with the same common ancestor have developed different forms and functions as a result of adaptations to different environments</a:t>
            </a:r>
            <a:endParaRPr lang="en-CA" dirty="0"/>
          </a:p>
        </p:txBody>
      </p:sp>
    </p:spTree>
    <p:extLst>
      <p:ext uri="{BB962C8B-B14F-4D97-AF65-F5344CB8AC3E}">
        <p14:creationId xmlns:p14="http://schemas.microsoft.com/office/powerpoint/2010/main" val="9964594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Divergent Evolution</a:t>
            </a:r>
            <a:endParaRPr lang="en-CA" dirty="0"/>
          </a:p>
        </p:txBody>
      </p:sp>
      <p:sp>
        <p:nvSpPr>
          <p:cNvPr id="3" name="Content Placeholder 2"/>
          <p:cNvSpPr>
            <a:spLocks noGrp="1"/>
          </p:cNvSpPr>
          <p:nvPr>
            <p:ph idx="1"/>
          </p:nvPr>
        </p:nvSpPr>
        <p:spPr/>
        <p:txBody>
          <a:bodyPr>
            <a:normAutofit fontScale="92500" lnSpcReduction="20000"/>
          </a:bodyPr>
          <a:lstStyle/>
          <a:p>
            <a:pPr marL="68580" indent="0">
              <a:buNone/>
            </a:pPr>
            <a:r>
              <a:rPr lang="en-CA" dirty="0" smtClean="0"/>
              <a:t>                         Common Ancestor  </a:t>
            </a:r>
          </a:p>
          <a:p>
            <a:pPr marL="68580" indent="0">
              <a:buNone/>
            </a:pPr>
            <a:endParaRPr lang="en-CA" dirty="0"/>
          </a:p>
          <a:p>
            <a:pPr marL="68580" indent="0">
              <a:buNone/>
            </a:pPr>
            <a:endParaRPr lang="en-CA" dirty="0" smtClean="0"/>
          </a:p>
          <a:p>
            <a:pPr marL="68580" indent="0">
              <a:buNone/>
            </a:pPr>
            <a:endParaRPr lang="en-CA" dirty="0"/>
          </a:p>
          <a:p>
            <a:pPr marL="68580" indent="0">
              <a:buNone/>
            </a:pPr>
            <a:r>
              <a:rPr lang="en-CA" dirty="0" smtClean="0"/>
              <a:t>      </a:t>
            </a:r>
          </a:p>
          <a:p>
            <a:pPr marL="68580" indent="0">
              <a:buNone/>
            </a:pPr>
            <a:endParaRPr lang="en-CA" dirty="0"/>
          </a:p>
          <a:p>
            <a:pPr marL="68580" indent="0">
              <a:buNone/>
            </a:pPr>
            <a:endParaRPr lang="en-CA" dirty="0" smtClean="0"/>
          </a:p>
          <a:p>
            <a:pPr marL="68580" indent="0">
              <a:buNone/>
            </a:pPr>
            <a:endParaRPr lang="en-CA" dirty="0"/>
          </a:p>
          <a:p>
            <a:pPr marL="68580" indent="0">
              <a:buNone/>
            </a:pPr>
            <a:r>
              <a:rPr lang="en-CA" dirty="0" smtClean="0"/>
              <a:t>               </a:t>
            </a:r>
          </a:p>
          <a:p>
            <a:pPr marL="68580" indent="0">
              <a:buNone/>
            </a:pPr>
            <a:r>
              <a:rPr lang="en-CA" dirty="0"/>
              <a:t> </a:t>
            </a:r>
            <a:r>
              <a:rPr lang="en-CA" dirty="0" smtClean="0"/>
              <a:t>             New species	        New species                                                                                                     </a:t>
            </a:r>
            <a:endParaRPr lang="en-CA" dirty="0"/>
          </a:p>
        </p:txBody>
      </p:sp>
      <p:sp>
        <p:nvSpPr>
          <p:cNvPr id="4" name="Oval 3"/>
          <p:cNvSpPr/>
          <p:nvPr/>
        </p:nvSpPr>
        <p:spPr>
          <a:xfrm>
            <a:off x="3923928" y="2780928"/>
            <a:ext cx="1368152" cy="12961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Rectangle 4"/>
          <p:cNvSpPr/>
          <p:nvPr/>
        </p:nvSpPr>
        <p:spPr>
          <a:xfrm>
            <a:off x="2642280" y="4649266"/>
            <a:ext cx="1008112" cy="7200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2120" y="4649266"/>
            <a:ext cx="1023937" cy="738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8" name="Straight Arrow Connector 7"/>
          <p:cNvCxnSpPr>
            <a:stCxn id="4" idx="3"/>
          </p:cNvCxnSpPr>
          <p:nvPr/>
        </p:nvCxnSpPr>
        <p:spPr>
          <a:xfrm flipH="1">
            <a:off x="3635896" y="3887256"/>
            <a:ext cx="488393" cy="76588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5148064" y="3887256"/>
            <a:ext cx="504056" cy="76201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4861589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48</TotalTime>
  <Words>396</Words>
  <Application>Microsoft Office PowerPoint</Application>
  <PresentationFormat>On-screen Show (4:3)</PresentationFormat>
  <Paragraphs>75</Paragraphs>
  <Slides>17</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17</vt:i4>
      </vt:variant>
    </vt:vector>
  </HeadingPairs>
  <TitlesOfParts>
    <vt:vector size="20" baseType="lpstr">
      <vt:lpstr>Century Gothic</vt:lpstr>
      <vt:lpstr>Wingdings 2</vt:lpstr>
      <vt:lpstr>Austin</vt:lpstr>
      <vt:lpstr>Evidence of Evolution from Biology</vt:lpstr>
      <vt:lpstr>Biological Evidence of Evolution</vt:lpstr>
      <vt:lpstr>Embryology</vt:lpstr>
      <vt:lpstr>1.  Embryology</vt:lpstr>
      <vt:lpstr>Human Embryos http://www.pbs.org/wgbh/nova/evolution/guess-embryo.html </vt:lpstr>
      <vt:lpstr>2. Homologous and Analogous Features</vt:lpstr>
      <vt:lpstr>Homologous Features</vt:lpstr>
      <vt:lpstr>Divergent Evolution</vt:lpstr>
      <vt:lpstr>Divergent Evolution</vt:lpstr>
      <vt:lpstr>Analogous Features</vt:lpstr>
      <vt:lpstr>Convergent Evolution</vt:lpstr>
      <vt:lpstr>3.  Vestigial Features and Anatomical Oddities</vt:lpstr>
      <vt:lpstr>Whales have legs????</vt:lpstr>
      <vt:lpstr>4.  Biochemical Evidence</vt:lpstr>
      <vt:lpstr>Example:</vt:lpstr>
      <vt:lpstr>5.  Artificial Selection</vt:lpstr>
      <vt:lpstr>Artificial Selection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Evidence of Evolution from Biology</dc:title>
  <dc:creator>Madelene Caine</dc:creator>
  <cp:lastModifiedBy>Madelene Caine</cp:lastModifiedBy>
  <cp:revision>14</cp:revision>
  <dcterms:created xsi:type="dcterms:W3CDTF">2010-11-04T18:59:24Z</dcterms:created>
  <dcterms:modified xsi:type="dcterms:W3CDTF">2017-06-09T17:08:21Z</dcterms:modified>
</cp:coreProperties>
</file>