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432"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CEABEE09-8C46-401C-B930-10F00C5225C3}" type="datetimeFigureOut">
              <a:rPr lang="en-CA" smtClean="0"/>
              <a:t>03/11/2011</a:t>
            </a:fld>
            <a:endParaRPr lang="en-CA"/>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en-CA"/>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2634E2A3-F6DA-493E-A1B4-62CE58952EE8}" type="slidenum">
              <a:rPr lang="en-CA" smtClean="0"/>
              <a:t>‹#›</a:t>
            </a:fld>
            <a:endParaRPr lang="en-CA"/>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nchor="ct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BEE09-8C46-401C-B930-10F00C5225C3}" type="datetimeFigureOut">
              <a:rPr lang="en-CA" smtClean="0"/>
              <a:t>03/11/2011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634E2A3-F6DA-493E-A1B4-62CE58952EE8}" type="slidenum">
              <a:rPr lang="en-CA" smtClean="0"/>
              <a:t>‹#›</a:t>
            </a:fld>
            <a:endParaRPr lang="en-CA"/>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BEE09-8C46-401C-B930-10F00C5225C3}" type="datetimeFigureOut">
              <a:rPr lang="en-CA" smtClean="0"/>
              <a:t>03/11/2011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634E2A3-F6DA-493E-A1B4-62CE58952EE8}" type="slidenum">
              <a:rPr lang="en-CA" smtClean="0"/>
              <a:t>‹#›</a:t>
            </a:fld>
            <a:endParaRPr lang="en-CA"/>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EABEE09-8C46-401C-B930-10F00C5225C3}" type="datetimeFigureOut">
              <a:rPr lang="en-CA" smtClean="0"/>
              <a:t>03/11/2011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634E2A3-F6DA-493E-A1B4-62CE58952EE8}" type="slidenum">
              <a:rPr lang="en-CA" smtClean="0"/>
              <a:t>‹#›</a:t>
            </a:fld>
            <a:endParaRPr lang="en-CA"/>
          </a:p>
        </p:txBody>
      </p:sp>
      <p:sp>
        <p:nvSpPr>
          <p:cNvPr id="11" name="Title 10"/>
          <p:cNvSpPr>
            <a:spLocks noGrp="1"/>
          </p:cNvSpPr>
          <p:nvPr>
            <p:ph type="title"/>
          </p:nvPr>
        </p:nvSpPr>
        <p:spPr/>
        <p:txBody>
          <a:bodyPr/>
          <a:lstStyle/>
          <a:p>
            <a:r>
              <a:rPr lang="en-US" smtClean="0"/>
              <a:t>Click to edit Master title style</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EABEE09-8C46-401C-B930-10F00C5225C3}" type="datetimeFigureOut">
              <a:rPr lang="en-CA" smtClean="0"/>
              <a:t>03/11/2011</a:t>
            </a:fld>
            <a:endParaRPr lang="en-CA"/>
          </a:p>
        </p:txBody>
      </p:sp>
      <p:sp>
        <p:nvSpPr>
          <p:cNvPr id="5" name="Footer Placeholder 4"/>
          <p:cNvSpPr>
            <a:spLocks noGrp="1"/>
          </p:cNvSpPr>
          <p:nvPr>
            <p:ph type="ftr" sz="quarter" idx="11"/>
          </p:nvPr>
        </p:nvSpPr>
        <p:spPr/>
        <p:txBody>
          <a:bodyPr/>
          <a:lstStyle/>
          <a:p>
            <a:endParaRPr lang="en-CA"/>
          </a:p>
        </p:txBody>
      </p:sp>
      <p:sp>
        <p:nvSpPr>
          <p:cNvPr id="6" name="Slide Number Placeholder 5"/>
          <p:cNvSpPr>
            <a:spLocks noGrp="1"/>
          </p:cNvSpPr>
          <p:nvPr>
            <p:ph type="sldNum" sz="quarter" idx="12"/>
          </p:nvPr>
        </p:nvSpPr>
        <p:spPr/>
        <p:txBody>
          <a:bodyPr/>
          <a:lstStyle/>
          <a:p>
            <a:fld id="{2634E2A3-F6DA-493E-A1B4-62CE58952EE8}" type="slidenum">
              <a:rPr lang="en-CA" smtClean="0"/>
              <a:t>‹#›</a:t>
            </a:fld>
            <a:endParaRPr lang="en-CA"/>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EABEE09-8C46-401C-B930-10F00C5225C3}" type="datetimeFigureOut">
              <a:rPr lang="en-CA" smtClean="0"/>
              <a:t>03/11/2011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634E2A3-F6DA-493E-A1B4-62CE58952EE8}" type="slidenum">
              <a:rPr lang="en-CA" smtClean="0"/>
              <a:t>‹#›</a:t>
            </a:fld>
            <a:endParaRPr lang="en-CA"/>
          </a:p>
        </p:txBody>
      </p:sp>
      <p:sp>
        <p:nvSpPr>
          <p:cNvPr id="12" name="Title 11"/>
          <p:cNvSpPr>
            <a:spLocks noGrp="1"/>
          </p:cNvSpPr>
          <p:nvPr>
            <p:ph type="title"/>
          </p:nvPr>
        </p:nvSpPr>
        <p:spPr/>
        <p:txBody>
          <a:bodyPr/>
          <a:lstStyle>
            <a:lvl1pPr>
              <a:defRPr>
                <a:solidFill>
                  <a:schemeClr val="tx2"/>
                </a:solidFill>
              </a:defRPr>
            </a:lvl1pPr>
          </a:lstStyle>
          <a:p>
            <a:r>
              <a:rPr lang="en-US" smtClean="0"/>
              <a:t>Click to edit Master title style</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EABEE09-8C46-401C-B930-10F00C5225C3}" type="datetimeFigureOut">
              <a:rPr lang="en-CA" smtClean="0"/>
              <a:t>03/11/2011</a:t>
            </a:fld>
            <a:endParaRPr lang="en-CA"/>
          </a:p>
        </p:txBody>
      </p:sp>
      <p:sp>
        <p:nvSpPr>
          <p:cNvPr id="8" name="Footer Placeholder 7"/>
          <p:cNvSpPr>
            <a:spLocks noGrp="1"/>
          </p:cNvSpPr>
          <p:nvPr>
            <p:ph type="ftr" sz="quarter" idx="11"/>
          </p:nvPr>
        </p:nvSpPr>
        <p:spPr/>
        <p:txBody>
          <a:bodyPr/>
          <a:lstStyle/>
          <a:p>
            <a:endParaRPr lang="en-CA"/>
          </a:p>
        </p:txBody>
      </p:sp>
      <p:sp>
        <p:nvSpPr>
          <p:cNvPr id="9" name="Slide Number Placeholder 8"/>
          <p:cNvSpPr>
            <a:spLocks noGrp="1"/>
          </p:cNvSpPr>
          <p:nvPr>
            <p:ph type="sldNum" sz="quarter" idx="12"/>
          </p:nvPr>
        </p:nvSpPr>
        <p:spPr/>
        <p:txBody>
          <a:bodyPr/>
          <a:lstStyle/>
          <a:p>
            <a:fld id="{2634E2A3-F6DA-493E-A1B4-62CE58952EE8}" type="slidenum">
              <a:rPr lang="en-CA" smtClean="0"/>
              <a:t>‹#›</a:t>
            </a:fld>
            <a:endParaRPr lang="en-CA"/>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CEABEE09-8C46-401C-B930-10F00C5225C3}" type="datetimeFigureOut">
              <a:rPr lang="en-CA" smtClean="0"/>
              <a:t>03/11/2011</a:t>
            </a:fld>
            <a:endParaRPr lang="en-CA"/>
          </a:p>
        </p:txBody>
      </p:sp>
      <p:sp>
        <p:nvSpPr>
          <p:cNvPr id="4" name="Footer Placeholder 3"/>
          <p:cNvSpPr>
            <a:spLocks noGrp="1"/>
          </p:cNvSpPr>
          <p:nvPr>
            <p:ph type="ftr" sz="quarter" idx="11"/>
          </p:nvPr>
        </p:nvSpPr>
        <p:spPr/>
        <p:txBody>
          <a:bodyPr/>
          <a:lstStyle/>
          <a:p>
            <a:endParaRPr lang="en-CA"/>
          </a:p>
        </p:txBody>
      </p:sp>
      <p:sp>
        <p:nvSpPr>
          <p:cNvPr id="5" name="Slide Number Placeholder 4"/>
          <p:cNvSpPr>
            <a:spLocks noGrp="1"/>
          </p:cNvSpPr>
          <p:nvPr>
            <p:ph type="sldNum" sz="quarter" idx="12"/>
          </p:nvPr>
        </p:nvSpPr>
        <p:spPr/>
        <p:txBody>
          <a:bodyPr/>
          <a:lstStyle/>
          <a:p>
            <a:fld id="{2634E2A3-F6DA-493E-A1B4-62CE58952EE8}" type="slidenum">
              <a:rPr lang="en-CA" smtClean="0"/>
              <a:t>‹#›</a:t>
            </a:fld>
            <a:endParaRPr lang="en-CA"/>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EABEE09-8C46-401C-B930-10F00C5225C3}" type="datetimeFigureOut">
              <a:rPr lang="en-CA" smtClean="0"/>
              <a:t>03/11/2011</a:t>
            </a:fld>
            <a:endParaRPr lang="en-CA"/>
          </a:p>
        </p:txBody>
      </p:sp>
      <p:sp>
        <p:nvSpPr>
          <p:cNvPr id="3" name="Footer Placeholder 2"/>
          <p:cNvSpPr>
            <a:spLocks noGrp="1"/>
          </p:cNvSpPr>
          <p:nvPr>
            <p:ph type="ftr" sz="quarter" idx="11"/>
          </p:nvPr>
        </p:nvSpPr>
        <p:spPr/>
        <p:txBody>
          <a:bodyPr/>
          <a:lstStyle/>
          <a:p>
            <a:endParaRPr lang="en-CA"/>
          </a:p>
        </p:txBody>
      </p:sp>
      <p:sp>
        <p:nvSpPr>
          <p:cNvPr id="4" name="Slide Number Placeholder 3"/>
          <p:cNvSpPr>
            <a:spLocks noGrp="1"/>
          </p:cNvSpPr>
          <p:nvPr>
            <p:ph type="sldNum" sz="quarter" idx="12"/>
          </p:nvPr>
        </p:nvSpPr>
        <p:spPr/>
        <p:txBody>
          <a:bodyPr/>
          <a:lstStyle/>
          <a:p>
            <a:fld id="{2634E2A3-F6DA-493E-A1B4-62CE58952EE8}" type="slidenum">
              <a:rPr lang="en-CA" smtClean="0"/>
              <a:t>‹#›</a:t>
            </a:fld>
            <a:endParaRPr lang="en-C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en-US" smtClean="0"/>
              <a:t>Click to edit Master title style</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ABEE09-8C46-401C-B930-10F00C5225C3}" type="datetimeFigureOut">
              <a:rPr lang="en-CA" smtClean="0"/>
              <a:t>03/11/2011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634E2A3-F6DA-493E-A1B4-62CE58952EE8}" type="slidenum">
              <a:rPr lang="en-CA" smtClean="0"/>
              <a:t>‹#›</a:t>
            </a:fld>
            <a:endParaRPr lang="en-C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en-US" smtClean="0"/>
              <a:t>Click to edit Master title style</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EABEE09-8C46-401C-B930-10F00C5225C3}" type="datetimeFigureOut">
              <a:rPr lang="en-CA" smtClean="0"/>
              <a:t>03/11/2011</a:t>
            </a:fld>
            <a:endParaRPr lang="en-CA"/>
          </a:p>
        </p:txBody>
      </p:sp>
      <p:sp>
        <p:nvSpPr>
          <p:cNvPr id="6" name="Footer Placeholder 5"/>
          <p:cNvSpPr>
            <a:spLocks noGrp="1"/>
          </p:cNvSpPr>
          <p:nvPr>
            <p:ph type="ftr" sz="quarter" idx="11"/>
          </p:nvPr>
        </p:nvSpPr>
        <p:spPr/>
        <p:txBody>
          <a:bodyPr/>
          <a:lstStyle/>
          <a:p>
            <a:endParaRPr lang="en-CA"/>
          </a:p>
        </p:txBody>
      </p:sp>
      <p:sp>
        <p:nvSpPr>
          <p:cNvPr id="7" name="Slide Number Placeholder 6"/>
          <p:cNvSpPr>
            <a:spLocks noGrp="1"/>
          </p:cNvSpPr>
          <p:nvPr>
            <p:ph type="sldNum" sz="quarter" idx="12"/>
          </p:nvPr>
        </p:nvSpPr>
        <p:spPr/>
        <p:txBody>
          <a:bodyPr/>
          <a:lstStyle/>
          <a:p>
            <a:fld id="{2634E2A3-F6DA-493E-A1B4-62CE58952EE8}" type="slidenum">
              <a:rPr lang="en-CA" smtClean="0"/>
              <a:t>‹#›</a:t>
            </a:fld>
            <a:endParaRPr lang="en-C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CEABEE09-8C46-401C-B930-10F00C5225C3}" type="datetimeFigureOut">
              <a:rPr lang="en-CA" smtClean="0"/>
              <a:t>03/11/2011</a:t>
            </a:fld>
            <a:endParaRPr lang="en-CA"/>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CA"/>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2634E2A3-F6DA-493E-A1B4-62CE58952EE8}" type="slidenum">
              <a:rPr lang="en-CA" smtClean="0"/>
              <a:t>‹#›</a:t>
            </a:fld>
            <a:endParaRPr lang="en-CA"/>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54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65760" indent="-365760" algn="l" defTabSz="914400" rtl="0"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l" defTabSz="914400" rtl="0"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l" defTabSz="914400" rtl="0"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l" defTabSz="914400" rtl="0"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l" defTabSz="914400" rtl="0"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l" defTabSz="914400" rtl="0"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geoclio.org/ensci/imagesbook/03_03_moth_change.swf"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CA" dirty="0" smtClean="0"/>
              <a:t>5.4 The Making of a Theory</a:t>
            </a:r>
            <a:endParaRPr lang="en-CA" dirty="0"/>
          </a:p>
        </p:txBody>
      </p:sp>
      <p:sp>
        <p:nvSpPr>
          <p:cNvPr id="3" name="Subtitle 2"/>
          <p:cNvSpPr>
            <a:spLocks noGrp="1"/>
          </p:cNvSpPr>
          <p:nvPr>
            <p:ph type="subTitle" idx="1"/>
          </p:nvPr>
        </p:nvSpPr>
        <p:spPr/>
        <p:txBody>
          <a:bodyPr/>
          <a:lstStyle/>
          <a:p>
            <a:endParaRPr lang="en-CA"/>
          </a:p>
        </p:txBody>
      </p:sp>
    </p:spTree>
    <p:extLst>
      <p:ext uri="{BB962C8B-B14F-4D97-AF65-F5344CB8AC3E}">
        <p14:creationId xmlns:p14="http://schemas.microsoft.com/office/powerpoint/2010/main" val="187519485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988841"/>
            <a:ext cx="7745505" cy="4869160"/>
          </a:xfrm>
        </p:spPr>
        <p:txBody>
          <a:bodyPr>
            <a:normAutofit/>
          </a:bodyPr>
          <a:lstStyle/>
          <a:p>
            <a:r>
              <a:rPr lang="en-CA" dirty="0" smtClean="0"/>
              <a:t>Believed in spontaneous generation – life arising out of non-living things</a:t>
            </a:r>
          </a:p>
          <a:p>
            <a:r>
              <a:rPr lang="en-CA" dirty="0" smtClean="0"/>
              <a:t>Believed species had a “force” or “desire” to change for the better</a:t>
            </a:r>
          </a:p>
          <a:p>
            <a:r>
              <a:rPr lang="en-CA" dirty="0" smtClean="0"/>
              <a:t>Believed that giraffe’s who stretched their necks to reach food long enough, would eventually develop the acquired trait of a long neck</a:t>
            </a:r>
          </a:p>
          <a:p>
            <a:r>
              <a:rPr lang="en-CA" dirty="0" smtClean="0"/>
              <a:t>Believed they could then pass this acquired trait on to their offspring (this can not happen – only genetic traits can be passed on)</a:t>
            </a:r>
          </a:p>
          <a:p>
            <a:r>
              <a:rPr lang="en-CA" dirty="0" smtClean="0"/>
              <a:t>He was correct to think that the environment played a role in evolutionary change</a:t>
            </a:r>
            <a:endParaRPr lang="en-CA" dirty="0"/>
          </a:p>
        </p:txBody>
      </p:sp>
      <p:sp>
        <p:nvSpPr>
          <p:cNvPr id="3" name="Title 2"/>
          <p:cNvSpPr>
            <a:spLocks noGrp="1"/>
          </p:cNvSpPr>
          <p:nvPr>
            <p:ph type="title"/>
          </p:nvPr>
        </p:nvSpPr>
        <p:spPr/>
        <p:txBody>
          <a:bodyPr/>
          <a:lstStyle/>
          <a:p>
            <a:r>
              <a:rPr lang="en-CA" dirty="0" smtClean="0"/>
              <a:t>Lamarck’s Theory</a:t>
            </a:r>
            <a:endParaRPr lang="en-CA" dirty="0"/>
          </a:p>
        </p:txBody>
      </p:sp>
    </p:spTree>
    <p:extLst>
      <p:ext uri="{BB962C8B-B14F-4D97-AF65-F5344CB8AC3E}">
        <p14:creationId xmlns:p14="http://schemas.microsoft.com/office/powerpoint/2010/main" val="1364461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CA" dirty="0" smtClean="0"/>
              <a:t>The result of differential reproductive success of individuals caused by variations in their inherited traits</a:t>
            </a:r>
          </a:p>
          <a:p>
            <a:r>
              <a:rPr lang="en-CA" dirty="0" smtClean="0"/>
              <a:t>Peppered moth example:</a:t>
            </a:r>
          </a:p>
          <a:p>
            <a:pPr marL="0" indent="0">
              <a:buNone/>
            </a:pPr>
            <a:r>
              <a:rPr lang="en-US" u="sng" dirty="0">
                <a:hlinkClick r:id="rId2"/>
              </a:rPr>
              <a:t>http://geoclio.org/ensci/imagesbook/03_03_moth_change.swf</a:t>
            </a:r>
            <a:endParaRPr lang="en-CA" dirty="0"/>
          </a:p>
          <a:p>
            <a:pPr marL="0" indent="0">
              <a:buNone/>
            </a:pPr>
            <a:endParaRPr lang="en-CA" dirty="0"/>
          </a:p>
        </p:txBody>
      </p:sp>
      <p:sp>
        <p:nvSpPr>
          <p:cNvPr id="3" name="Title 2"/>
          <p:cNvSpPr>
            <a:spLocks noGrp="1"/>
          </p:cNvSpPr>
          <p:nvPr>
            <p:ph type="title"/>
          </p:nvPr>
        </p:nvSpPr>
        <p:spPr/>
        <p:txBody>
          <a:bodyPr/>
          <a:lstStyle/>
          <a:p>
            <a:r>
              <a:rPr lang="en-CA" dirty="0" smtClean="0"/>
              <a:t>Natural Selection</a:t>
            </a:r>
            <a:endParaRPr lang="en-CA" dirty="0"/>
          </a:p>
        </p:txBody>
      </p:sp>
    </p:spTree>
    <p:extLst>
      <p:ext uri="{BB962C8B-B14F-4D97-AF65-F5344CB8AC3E}">
        <p14:creationId xmlns:p14="http://schemas.microsoft.com/office/powerpoint/2010/main" val="3143999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988840"/>
            <a:ext cx="7745505" cy="4608511"/>
          </a:xfrm>
        </p:spPr>
        <p:txBody>
          <a:bodyPr>
            <a:normAutofit lnSpcReduction="10000"/>
          </a:bodyPr>
          <a:lstStyle/>
          <a:p>
            <a:r>
              <a:rPr lang="en-CA" dirty="0" smtClean="0"/>
              <a:t>The peppered moth naturally produces either dark or peppered colored offspring, just as humans produce offspring with various hair color.</a:t>
            </a:r>
          </a:p>
          <a:p>
            <a:r>
              <a:rPr lang="en-CA" dirty="0" smtClean="0"/>
              <a:t>The peppered moth that had the lighter coloration blended in to the lighter trees and gave it an advantage so birds did not see them to eat them so they were more common and reproduced in greater numbers</a:t>
            </a:r>
          </a:p>
          <a:p>
            <a:r>
              <a:rPr lang="en-CA" dirty="0" smtClean="0"/>
              <a:t>As the trees darkened during the industrial revolution the dark colored moths had the advantage  so they then became the more common and reproduced in greater numbers</a:t>
            </a:r>
            <a:endParaRPr lang="en-CA" dirty="0"/>
          </a:p>
        </p:txBody>
      </p:sp>
      <p:sp>
        <p:nvSpPr>
          <p:cNvPr id="3" name="Title 2"/>
          <p:cNvSpPr>
            <a:spLocks noGrp="1"/>
          </p:cNvSpPr>
          <p:nvPr>
            <p:ph type="title"/>
          </p:nvPr>
        </p:nvSpPr>
        <p:spPr/>
        <p:txBody>
          <a:bodyPr/>
          <a:lstStyle/>
          <a:p>
            <a:r>
              <a:rPr lang="en-CA" dirty="0" smtClean="0"/>
              <a:t>Peppered Moth</a:t>
            </a:r>
            <a:endParaRPr lang="en-CA" dirty="0"/>
          </a:p>
        </p:txBody>
      </p:sp>
    </p:spTree>
    <p:extLst>
      <p:ext uri="{BB962C8B-B14F-4D97-AF65-F5344CB8AC3E}">
        <p14:creationId xmlns:p14="http://schemas.microsoft.com/office/powerpoint/2010/main" val="32388479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699247" y="1988840"/>
            <a:ext cx="7745505" cy="4752527"/>
          </a:xfrm>
        </p:spPr>
        <p:txBody>
          <a:bodyPr>
            <a:normAutofit lnSpcReduction="10000"/>
          </a:bodyPr>
          <a:lstStyle/>
          <a:p>
            <a:r>
              <a:rPr lang="en-CA" dirty="0" smtClean="0"/>
              <a:t>Individuals within any species exhibit many inherited variations (people: hair color, height, shape of nose, body type etc.)</a:t>
            </a:r>
          </a:p>
          <a:p>
            <a:r>
              <a:rPr lang="en-CA" dirty="0" smtClean="0"/>
              <a:t>Every generation produces far more offspring than can survive</a:t>
            </a:r>
          </a:p>
          <a:p>
            <a:r>
              <a:rPr lang="en-CA" dirty="0" smtClean="0"/>
              <a:t>Population of species tend to remain stable in size</a:t>
            </a:r>
          </a:p>
          <a:p>
            <a:r>
              <a:rPr lang="en-CA" dirty="0" smtClean="0"/>
              <a:t>Individuals with more favorable variations are more likely to survive and pass on these variations.  Survival is not random.  This is natural selection.</a:t>
            </a:r>
          </a:p>
          <a:p>
            <a:r>
              <a:rPr lang="en-CA" dirty="0" smtClean="0"/>
              <a:t>Individuals with more favorable characteristics will be in greater numbers and so will reproduce in greater numbers producing more offspring with these favorable variations.</a:t>
            </a:r>
            <a:endParaRPr lang="en-CA" dirty="0"/>
          </a:p>
        </p:txBody>
      </p:sp>
      <p:sp>
        <p:nvSpPr>
          <p:cNvPr id="3" name="Title 2"/>
          <p:cNvSpPr>
            <a:spLocks noGrp="1"/>
          </p:cNvSpPr>
          <p:nvPr>
            <p:ph type="title"/>
          </p:nvPr>
        </p:nvSpPr>
        <p:spPr>
          <a:xfrm>
            <a:off x="688490" y="260648"/>
            <a:ext cx="7756263" cy="1363758"/>
          </a:xfrm>
        </p:spPr>
        <p:txBody>
          <a:bodyPr/>
          <a:lstStyle/>
          <a:p>
            <a:r>
              <a:rPr lang="en-CA" dirty="0" smtClean="0"/>
              <a:t>Darwin and Wallace’s Theory</a:t>
            </a:r>
            <a:endParaRPr lang="en-CA" dirty="0"/>
          </a:p>
        </p:txBody>
      </p:sp>
    </p:spTree>
    <p:extLst>
      <p:ext uri="{BB962C8B-B14F-4D97-AF65-F5344CB8AC3E}">
        <p14:creationId xmlns:p14="http://schemas.microsoft.com/office/powerpoint/2010/main" val="3272747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xEl>
                                              <p:pRg st="0" end="0"/>
                                            </p:txEl>
                                          </p:spTgt>
                                        </p:tgtEl>
                                        <p:attrNameLst>
                                          <p:attrName>style.visibility</p:attrName>
                                        </p:attrNameLst>
                                      </p:cBhvr>
                                      <p:to>
                                        <p:strVal val="visible"/>
                                      </p:to>
                                    </p:set>
                                    <p:animEffect transition="in" filter="fade">
                                      <p:cBhvr>
                                        <p:cTn id="7" dur="500"/>
                                        <p:tgtEl>
                                          <p:spTgt spid="2">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xEl>
                                              <p:pRg st="1" end="1"/>
                                            </p:txEl>
                                          </p:spTgt>
                                        </p:tgtEl>
                                        <p:attrNameLst>
                                          <p:attrName>style.visibility</p:attrName>
                                        </p:attrNameLst>
                                      </p:cBhvr>
                                      <p:to>
                                        <p:strVal val="visible"/>
                                      </p:to>
                                    </p:set>
                                    <p:animEffect transition="in" filter="fade">
                                      <p:cBhvr>
                                        <p:cTn id="12" dur="500"/>
                                        <p:tgtEl>
                                          <p:spTgt spid="2">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2">
                                            <p:txEl>
                                              <p:pRg st="2" end="2"/>
                                            </p:txEl>
                                          </p:spTgt>
                                        </p:tgtEl>
                                        <p:attrNameLst>
                                          <p:attrName>style.visibility</p:attrName>
                                        </p:attrNameLst>
                                      </p:cBhvr>
                                      <p:to>
                                        <p:strVal val="visible"/>
                                      </p:to>
                                    </p:set>
                                    <p:animEffect transition="in" filter="fade">
                                      <p:cBhvr>
                                        <p:cTn id="17" dur="500"/>
                                        <p:tgtEl>
                                          <p:spTgt spid="2">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2">
                                            <p:txEl>
                                              <p:pRg st="3" end="3"/>
                                            </p:txEl>
                                          </p:spTgt>
                                        </p:tgtEl>
                                        <p:attrNameLst>
                                          <p:attrName>style.visibility</p:attrName>
                                        </p:attrNameLst>
                                      </p:cBhvr>
                                      <p:to>
                                        <p:strVal val="visible"/>
                                      </p:to>
                                    </p:set>
                                    <p:animEffect transition="in" filter="fade">
                                      <p:cBhvr>
                                        <p:cTn id="22" dur="500"/>
                                        <p:tgtEl>
                                          <p:spTgt spid="2">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
                                            <p:txEl>
                                              <p:pRg st="4" end="4"/>
                                            </p:txEl>
                                          </p:spTgt>
                                        </p:tgtEl>
                                        <p:attrNameLst>
                                          <p:attrName>style.visibility</p:attrName>
                                        </p:attrNameLst>
                                      </p:cBhvr>
                                      <p:to>
                                        <p:strVal val="visible"/>
                                      </p:to>
                                    </p:set>
                                    <p:animEffect transition="in" filter="fade">
                                      <p:cBhvr>
                                        <p:cTn id="27" dur="500"/>
                                        <p:tgtEl>
                                          <p:spTgt spid="2">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Hardcov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Hardcover">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Hardcover">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18</TotalTime>
  <Words>308</Words>
  <Application>Microsoft Office PowerPoint</Application>
  <PresentationFormat>On-screen Show (4:3)</PresentationFormat>
  <Paragraphs>21</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Hardcover</vt:lpstr>
      <vt:lpstr>5.4 The Making of a Theory</vt:lpstr>
      <vt:lpstr>Lamarck’s Theory</vt:lpstr>
      <vt:lpstr>Natural Selection</vt:lpstr>
      <vt:lpstr>Peppered Moth</vt:lpstr>
      <vt:lpstr>Darwin and Wallace’s Theory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5.4 The Making of a Theory</dc:title>
  <dc:creator>Madelene Caine</dc:creator>
  <cp:lastModifiedBy>Madelene Caine</cp:lastModifiedBy>
  <cp:revision>4</cp:revision>
  <dcterms:created xsi:type="dcterms:W3CDTF">2011-11-04T00:55:47Z</dcterms:created>
  <dcterms:modified xsi:type="dcterms:W3CDTF">2011-11-04T01:14:00Z</dcterms:modified>
</cp:coreProperties>
</file>