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64" r:id="rId4"/>
    <p:sldId id="258" r:id="rId5"/>
    <p:sldId id="265" r:id="rId6"/>
    <p:sldId id="259" r:id="rId7"/>
    <p:sldId id="262" r:id="rId8"/>
    <p:sldId id="260" r:id="rId9"/>
    <p:sldId id="266" r:id="rId10"/>
    <p:sldId id="263" r:id="rId11"/>
    <p:sldId id="261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702FA-D445-4D4A-A1EF-203A0FBDFAB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F1FB5-173B-47A9-97FA-37C3530A8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02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1CBB-B636-4F7B-AB6D-FDCA2B7895C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20B-9FD6-4266-8E3B-89FAD4971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1CBB-B636-4F7B-AB6D-FDCA2B7895C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20B-9FD6-4266-8E3B-89FAD4971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1CBB-B636-4F7B-AB6D-FDCA2B7895C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20B-9FD6-4266-8E3B-89FAD4971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1CBB-B636-4F7B-AB6D-FDCA2B7895C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20B-9FD6-4266-8E3B-89FAD4971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1CBB-B636-4F7B-AB6D-FDCA2B7895C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20B-9FD6-4266-8E3B-89FAD4971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1CBB-B636-4F7B-AB6D-FDCA2B7895C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20B-9FD6-4266-8E3B-89FAD4971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1CBB-B636-4F7B-AB6D-FDCA2B7895C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20B-9FD6-4266-8E3B-89FAD4971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1CBB-B636-4F7B-AB6D-FDCA2B7895C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20B-9FD6-4266-8E3B-89FAD4971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1CBB-B636-4F7B-AB6D-FDCA2B7895C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20B-9FD6-4266-8E3B-89FAD4971C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1CBB-B636-4F7B-AB6D-FDCA2B7895C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20B-9FD6-4266-8E3B-89FAD4971C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1CBB-B636-4F7B-AB6D-FDCA2B7895C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6320B-9FD6-4266-8E3B-89FAD4971C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F6320B-9FD6-4266-8E3B-89FAD4971C5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BBB1CBB-B636-4F7B-AB6D-FDCA2B7895C3}" type="datetimeFigureOut">
              <a:rPr lang="en-US" smtClean="0"/>
              <a:t>1/7/2015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eoclio.org/ensci/imagesbook/03_03_moth_change.sw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5.5 – 5.6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Sources of Inherited Variation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627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	</a:t>
            </a:r>
            <a:r>
              <a:rPr lang="en-US" sz="3200" u="sng" dirty="0"/>
              <a:t>Theory of Punctuated Equilibrium </a:t>
            </a:r>
            <a:r>
              <a:rPr lang="en-US" sz="3200" dirty="0"/>
              <a:t>– idea that species evolve </a:t>
            </a:r>
            <a:r>
              <a:rPr lang="en-US" sz="3200" b="1" dirty="0">
                <a:solidFill>
                  <a:srgbClr val="FF0000"/>
                </a:solidFill>
              </a:rPr>
              <a:t>rapidly</a:t>
            </a:r>
            <a:r>
              <a:rPr lang="en-US" sz="3200" dirty="0"/>
              <a:t> followed by a period of </a:t>
            </a:r>
            <a:r>
              <a:rPr lang="en-US" sz="3200" b="1" dirty="0">
                <a:solidFill>
                  <a:srgbClr val="FF0000"/>
                </a:solidFill>
              </a:rPr>
              <a:t>little or no change</a:t>
            </a:r>
          </a:p>
          <a:p>
            <a:r>
              <a:rPr lang="en-US" sz="3200" dirty="0"/>
              <a:t>Fossil record seemed to show that many species evolve very rapidly in evolutionary time</a:t>
            </a:r>
          </a:p>
          <a:p>
            <a:r>
              <a:rPr lang="en-US" sz="3200" dirty="0"/>
              <a:t>Speciation usually occurs in small isolated populations so intermediate fossils are rare</a:t>
            </a:r>
          </a:p>
        </p:txBody>
      </p:sp>
    </p:spTree>
    <p:extLst>
      <p:ext uri="{BB962C8B-B14F-4D97-AF65-F5344CB8AC3E}">
        <p14:creationId xmlns:p14="http://schemas.microsoft.com/office/powerpoint/2010/main" val="215600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After an initial burst of evolution, species are well adapted to their environment and so do not change significantly over long periods of time or until a </a:t>
            </a:r>
            <a:r>
              <a:rPr lang="en-US" sz="3200" b="1" dirty="0">
                <a:solidFill>
                  <a:srgbClr val="FF0000"/>
                </a:solidFill>
              </a:rPr>
              <a:t>natural disaster </a:t>
            </a:r>
            <a:r>
              <a:rPr lang="en-US" sz="3200" dirty="0"/>
              <a:t>significantly changes the environment</a:t>
            </a:r>
          </a:p>
          <a:p>
            <a:pPr marL="114300" indent="0">
              <a:buNone/>
            </a:pPr>
            <a:r>
              <a:rPr lang="en-US" sz="3200" dirty="0" smtClean="0"/>
              <a:t>	Example: asteroid impact and the loss of the dinosaurs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847279"/>
            <a:ext cx="3429000" cy="172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9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Mutations are </a:t>
            </a:r>
            <a:r>
              <a:rPr lang="en-US" sz="2800" b="1" dirty="0" smtClean="0">
                <a:solidFill>
                  <a:srgbClr val="FF0000"/>
                </a:solidFill>
              </a:rPr>
              <a:t>random changes</a:t>
            </a:r>
            <a:r>
              <a:rPr lang="en-US" sz="2800" dirty="0" smtClean="0"/>
              <a:t> in DNA sequence in chromosomes</a:t>
            </a:r>
          </a:p>
          <a:p>
            <a:r>
              <a:rPr lang="en-US" sz="2800" dirty="0" smtClean="0"/>
              <a:t>Sexual reproduction produces offspring by union of sex cells from </a:t>
            </a:r>
            <a:r>
              <a:rPr lang="en-US" sz="2800" b="1" dirty="0" smtClean="0">
                <a:solidFill>
                  <a:srgbClr val="FF0000"/>
                </a:solidFill>
              </a:rPr>
              <a:t>2 different parents </a:t>
            </a:r>
            <a:r>
              <a:rPr lang="en-US" sz="2800" dirty="0" smtClean="0"/>
              <a:t>– offspring inherit a </a:t>
            </a:r>
            <a:r>
              <a:rPr lang="en-US" sz="2800" b="1" dirty="0" smtClean="0">
                <a:solidFill>
                  <a:srgbClr val="FF0000"/>
                </a:solidFill>
              </a:rPr>
              <a:t>combination of genes </a:t>
            </a:r>
            <a:r>
              <a:rPr lang="en-US" sz="2800" dirty="0" smtClean="0"/>
              <a:t>from both parents</a:t>
            </a:r>
          </a:p>
          <a:p>
            <a:r>
              <a:rPr lang="en-US" sz="2800" dirty="0" smtClean="0"/>
              <a:t>DNA is the </a:t>
            </a:r>
            <a:r>
              <a:rPr lang="en-US" sz="2800" b="1" dirty="0" smtClean="0">
                <a:solidFill>
                  <a:srgbClr val="FF0000"/>
                </a:solidFill>
              </a:rPr>
              <a:t>hereditary</a:t>
            </a:r>
            <a:r>
              <a:rPr lang="en-US" sz="2800" dirty="0" smtClean="0"/>
              <a:t> material of all living things, and is found in chromosomes of the cell</a:t>
            </a:r>
          </a:p>
          <a:p>
            <a:r>
              <a:rPr lang="en-US" sz="2800" dirty="0" smtClean="0"/>
              <a:t>Bases are: </a:t>
            </a:r>
            <a:r>
              <a:rPr lang="en-US" sz="2800" b="1" dirty="0" smtClean="0">
                <a:solidFill>
                  <a:srgbClr val="FF0000"/>
                </a:solidFill>
              </a:rPr>
              <a:t>Adenine (A), Thymine (T), </a:t>
            </a:r>
          </a:p>
          <a:p>
            <a:pPr marL="11430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	Cytosine (C) and Guanine (G)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1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Sexual/Asexual Reproduction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34" y="2057400"/>
            <a:ext cx="3535441" cy="23526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512" y="1295400"/>
            <a:ext cx="3595688" cy="23927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572000"/>
            <a:ext cx="3492286" cy="217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Neutral mutations – have </a:t>
            </a:r>
            <a:r>
              <a:rPr lang="en-US" sz="2800" b="1" dirty="0" smtClean="0">
                <a:solidFill>
                  <a:srgbClr val="FF0000"/>
                </a:solidFill>
              </a:rPr>
              <a:t>no immediate effect </a:t>
            </a:r>
            <a:r>
              <a:rPr lang="en-US" sz="2800" dirty="0" smtClean="0"/>
              <a:t>on an individual’s fitness or reproductive success</a:t>
            </a:r>
          </a:p>
          <a:p>
            <a:r>
              <a:rPr lang="en-US" sz="2800" dirty="0" smtClean="0"/>
              <a:t>Harmful mutations – </a:t>
            </a:r>
            <a:r>
              <a:rPr lang="en-US" sz="2800" b="1" dirty="0" smtClean="0">
                <a:solidFill>
                  <a:srgbClr val="FF0000"/>
                </a:solidFill>
              </a:rPr>
              <a:t>reduce </a:t>
            </a:r>
            <a:r>
              <a:rPr lang="en-US" sz="2800" dirty="0" smtClean="0"/>
              <a:t>an individual’s fitness</a:t>
            </a:r>
          </a:p>
          <a:p>
            <a:pPr marL="1143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i.e. cancer – </a:t>
            </a:r>
            <a:r>
              <a:rPr lang="en-US" sz="2800" b="1" dirty="0" smtClean="0">
                <a:solidFill>
                  <a:srgbClr val="FF0000"/>
                </a:solidFill>
              </a:rPr>
              <a:t>can be inherited or acquired (poor lifestyle)</a:t>
            </a:r>
          </a:p>
          <a:p>
            <a:pPr marL="114300" indent="0">
              <a:buNone/>
            </a:pPr>
            <a:r>
              <a:rPr lang="en-US" sz="2800" dirty="0" smtClean="0"/>
              <a:t>Beneficial Mutations – give an individual a </a:t>
            </a:r>
            <a:r>
              <a:rPr lang="en-US" sz="2800" b="1" dirty="0" smtClean="0">
                <a:solidFill>
                  <a:srgbClr val="FF0000"/>
                </a:solidFill>
              </a:rPr>
              <a:t>selective advantage</a:t>
            </a:r>
          </a:p>
          <a:p>
            <a:pPr marL="1143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example: peppered moth</a:t>
            </a:r>
          </a:p>
          <a:p>
            <a:pPr marL="114300" indent="0">
              <a:buNone/>
            </a:pPr>
            <a:r>
              <a:rPr lang="en-US" sz="1800" u="sng" dirty="0">
                <a:hlinkClick r:id="rId2"/>
              </a:rPr>
              <a:t>http://</a:t>
            </a:r>
            <a:r>
              <a:rPr lang="en-US" sz="1800" u="sng" dirty="0" smtClean="0">
                <a:hlinkClick r:id="rId2"/>
              </a:rPr>
              <a:t>geoclio.org/ensci/imagesbook/03_03_moth_change.swf</a:t>
            </a:r>
            <a:endParaRPr lang="en-US" sz="1800" u="sng" dirty="0" smtClean="0"/>
          </a:p>
          <a:p>
            <a:pPr marL="114300" indent="0">
              <a:buNone/>
            </a:pPr>
            <a:endParaRPr lang="en-US" sz="1800" u="sng" dirty="0" smtClean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2267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Mutations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49" y="2743200"/>
            <a:ext cx="6269301" cy="2902828"/>
          </a:xfrm>
        </p:spPr>
      </p:pic>
    </p:spTree>
    <p:extLst>
      <p:ext uri="{BB962C8B-B14F-4D97-AF65-F5344CB8AC3E}">
        <p14:creationId xmlns:p14="http://schemas.microsoft.com/office/powerpoint/2010/main" val="164770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Asexual reproduction – </a:t>
            </a:r>
            <a:r>
              <a:rPr lang="en-US" sz="3200" b="1" dirty="0" smtClean="0">
                <a:solidFill>
                  <a:srgbClr val="FF0000"/>
                </a:solidFill>
              </a:rPr>
              <a:t>individual reproduces without a mate</a:t>
            </a:r>
          </a:p>
          <a:p>
            <a:pPr marL="114300" indent="0">
              <a:buNone/>
            </a:pPr>
            <a:r>
              <a:rPr lang="en-US" sz="3200" dirty="0" smtClean="0"/>
              <a:t>	Small amount of variation only due to random mutations</a:t>
            </a:r>
          </a:p>
          <a:p>
            <a:r>
              <a:rPr lang="en-US" sz="3200" dirty="0" smtClean="0"/>
              <a:t>Sexual reproduction – offspring are </a:t>
            </a:r>
            <a:r>
              <a:rPr lang="en-US" sz="3200" b="1" dirty="0" smtClean="0">
                <a:solidFill>
                  <a:srgbClr val="FF0000"/>
                </a:solidFill>
              </a:rPr>
              <a:t>never</a:t>
            </a:r>
            <a:r>
              <a:rPr lang="en-US" sz="3200" dirty="0" smtClean="0"/>
              <a:t> identical to parents.  Each parent contributes one copy of the gene to the offspring so the offspring is </a:t>
            </a:r>
            <a:r>
              <a:rPr lang="en-US" sz="3200" b="1" dirty="0" smtClean="0">
                <a:solidFill>
                  <a:srgbClr val="FF0000"/>
                </a:solidFill>
              </a:rPr>
              <a:t>unique from either parent</a:t>
            </a:r>
          </a:p>
        </p:txBody>
      </p:sp>
    </p:spTree>
    <p:extLst>
      <p:ext uri="{BB962C8B-B14F-4D97-AF65-F5344CB8AC3E}">
        <p14:creationId xmlns:p14="http://schemas.microsoft.com/office/powerpoint/2010/main" val="283950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These assortment of genes is determined </a:t>
            </a:r>
            <a:r>
              <a:rPr lang="en-US" sz="3200" b="1" dirty="0">
                <a:solidFill>
                  <a:srgbClr val="FF0000"/>
                </a:solidFill>
              </a:rPr>
              <a:t>randomly</a:t>
            </a:r>
            <a:r>
              <a:rPr lang="en-US" sz="3200" dirty="0"/>
              <a:t>.  The </a:t>
            </a:r>
            <a:r>
              <a:rPr lang="en-US" sz="3200" b="1" dirty="0">
                <a:solidFill>
                  <a:srgbClr val="FF0000"/>
                </a:solidFill>
              </a:rPr>
              <a:t>larger the number </a:t>
            </a:r>
            <a:r>
              <a:rPr lang="en-US" sz="3200" dirty="0"/>
              <a:t>of genes (more complex organism) the </a:t>
            </a:r>
            <a:r>
              <a:rPr lang="en-US" sz="3200" b="1" dirty="0">
                <a:solidFill>
                  <a:srgbClr val="FF0000"/>
                </a:solidFill>
              </a:rPr>
              <a:t>greater the variability</a:t>
            </a:r>
            <a:r>
              <a:rPr lang="en-US" sz="3200" dirty="0"/>
              <a:t>.</a:t>
            </a:r>
          </a:p>
          <a:p>
            <a:r>
              <a:rPr lang="en-US" sz="3200" dirty="0"/>
              <a:t>Variability is very important in a species’ survival against things like disease and changes in the environment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5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Speciation – the formation of a </a:t>
            </a:r>
            <a:r>
              <a:rPr lang="en-US" sz="3200" b="1" dirty="0" smtClean="0">
                <a:solidFill>
                  <a:srgbClr val="FF0000"/>
                </a:solidFill>
              </a:rPr>
              <a:t>new species</a:t>
            </a:r>
          </a:p>
          <a:p>
            <a:r>
              <a:rPr lang="en-US" sz="3200" dirty="0" smtClean="0"/>
              <a:t>Allopatric speciation – speciation by </a:t>
            </a:r>
            <a:r>
              <a:rPr lang="en-US" sz="3200" b="1" dirty="0" smtClean="0">
                <a:solidFill>
                  <a:srgbClr val="FF0000"/>
                </a:solidFill>
              </a:rPr>
              <a:t>reproductive isolation</a:t>
            </a:r>
          </a:p>
          <a:p>
            <a:endParaRPr lang="en-US" sz="3200" dirty="0"/>
          </a:p>
          <a:p>
            <a:pPr marL="114300" indent="0">
              <a:buNone/>
            </a:pPr>
            <a:r>
              <a:rPr lang="en-US" sz="3200" u="sng" dirty="0" smtClean="0"/>
              <a:t>The Rate of Evolution </a:t>
            </a:r>
          </a:p>
          <a:p>
            <a:pPr marL="114300" indent="0">
              <a:buNone/>
            </a:pPr>
            <a:r>
              <a:rPr lang="en-US" sz="3200" dirty="0"/>
              <a:t>	</a:t>
            </a:r>
            <a:r>
              <a:rPr lang="en-US" sz="3200" u="sng" dirty="0" smtClean="0"/>
              <a:t>Theory of Gradualism </a:t>
            </a:r>
            <a:r>
              <a:rPr lang="en-US" sz="3200" dirty="0" smtClean="0"/>
              <a:t>– idea that speciation takes place </a:t>
            </a:r>
            <a:r>
              <a:rPr lang="en-US" sz="3200" b="1" dirty="0" smtClean="0">
                <a:solidFill>
                  <a:srgbClr val="FF0000"/>
                </a:solidFill>
              </a:rPr>
              <a:t>slowly with a series of small changes</a:t>
            </a:r>
            <a:r>
              <a:rPr lang="en-US" sz="3200" dirty="0" smtClean="0"/>
              <a:t> 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7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Allopatric Speciation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2018035"/>
            <a:ext cx="4702342" cy="4077965"/>
          </a:xfrm>
        </p:spPr>
      </p:pic>
    </p:spTree>
    <p:extLst>
      <p:ext uri="{BB962C8B-B14F-4D97-AF65-F5344CB8AC3E}">
        <p14:creationId xmlns:p14="http://schemas.microsoft.com/office/powerpoint/2010/main" val="939763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105</TotalTime>
  <Words>206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5.5 – 5.6</vt:lpstr>
      <vt:lpstr>Mutations</vt:lpstr>
      <vt:lpstr>Sexual/Asexual Reproduction</vt:lpstr>
      <vt:lpstr>Types of Mutations</vt:lpstr>
      <vt:lpstr>DNA Mutations</vt:lpstr>
      <vt:lpstr>Sexual Reproduction</vt:lpstr>
      <vt:lpstr>PowerPoint Presentation</vt:lpstr>
      <vt:lpstr>Speciation</vt:lpstr>
      <vt:lpstr>Allopatric Speciation</vt:lpstr>
      <vt:lpstr>Speciation</vt:lpstr>
      <vt:lpstr>PowerPoint Presentation</vt:lpstr>
    </vt:vector>
  </TitlesOfParts>
  <Company>HANDEL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5.5 – 5.6</dc:title>
  <dc:creator>Madelene Caine</dc:creator>
  <cp:lastModifiedBy>Madelene Caine</cp:lastModifiedBy>
  <cp:revision>12</cp:revision>
  <cp:lastPrinted>2015-01-07T20:21:32Z</cp:lastPrinted>
  <dcterms:created xsi:type="dcterms:W3CDTF">2013-11-14T17:01:49Z</dcterms:created>
  <dcterms:modified xsi:type="dcterms:W3CDTF">2015-01-07T23:02:10Z</dcterms:modified>
</cp:coreProperties>
</file>