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6" r:id="rId2"/>
    <p:sldId id="258" r:id="rId3"/>
    <p:sldId id="261" r:id="rId4"/>
    <p:sldId id="262" r:id="rId5"/>
    <p:sldId id="263" r:id="rId6"/>
  </p:sldIdLst>
  <p:sldSz cx="9144000" cy="6858000" type="screen4x3"/>
  <p:notesSz cx="6858000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8F760-BB2C-45E7-85CF-5D3268150036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19894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19894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53B6B-9143-4886-AA0F-857A65D9D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374-C0C1-48CC-AC90-203F96BB2F8A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EED32F3-0EFA-413B-9A23-710FCBB3B3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374-C0C1-48CC-AC90-203F96BB2F8A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32F3-0EFA-413B-9A23-710FCBB3B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374-C0C1-48CC-AC90-203F96BB2F8A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32F3-0EFA-413B-9A23-710FCBB3B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374-C0C1-48CC-AC90-203F96BB2F8A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32F3-0EFA-413B-9A23-710FCBB3B3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374-C0C1-48CC-AC90-203F96BB2F8A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ED32F3-0EFA-413B-9A23-710FCBB3B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374-C0C1-48CC-AC90-203F96BB2F8A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32F3-0EFA-413B-9A23-710FCBB3B3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374-C0C1-48CC-AC90-203F96BB2F8A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32F3-0EFA-413B-9A23-710FCBB3B3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374-C0C1-48CC-AC90-203F96BB2F8A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32F3-0EFA-413B-9A23-710FCBB3B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374-C0C1-48CC-AC90-203F96BB2F8A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32F3-0EFA-413B-9A23-710FCBB3B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374-C0C1-48CC-AC90-203F96BB2F8A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32F3-0EFA-413B-9A23-710FCBB3B3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374-C0C1-48CC-AC90-203F96BB2F8A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ED32F3-0EFA-413B-9A23-710FCBB3B3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808374-C0C1-48CC-AC90-203F96BB2F8A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EED32F3-0EFA-413B-9A23-710FCBB3B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 210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4800" smtClean="0"/>
              <a:t>7.2 Glycolysis</a:t>
            </a:r>
            <a:endParaRPr lang="en-US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Glycolysis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447800"/>
            <a:ext cx="792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09600" y="1600200"/>
            <a:ext cx="5562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Glycolysis</a:t>
            </a:r>
            <a:r>
              <a:rPr lang="en-US" sz="2800" dirty="0" smtClean="0"/>
              <a:t> is the first stage of cellular respiration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dirty="0" err="1" smtClean="0"/>
              <a:t>Glycolysis</a:t>
            </a:r>
            <a:r>
              <a:rPr lang="en-US" sz="2800" dirty="0" smtClean="0"/>
              <a:t> occurs with or without oxygen (during both aerobic and anaerobic respiration)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dirty="0" err="1" smtClean="0"/>
              <a:t>Glycolysis</a:t>
            </a:r>
            <a:r>
              <a:rPr lang="en-US" sz="2800" dirty="0" smtClean="0"/>
              <a:t> takes place in the cytoplasm of the cell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During </a:t>
            </a:r>
            <a:r>
              <a:rPr lang="en-US" sz="2800" dirty="0" err="1"/>
              <a:t>glycolysis</a:t>
            </a:r>
            <a:r>
              <a:rPr lang="en-US" sz="2800" dirty="0"/>
              <a:t> glucose is split in two to form 2 </a:t>
            </a:r>
            <a:r>
              <a:rPr lang="en-US" sz="2800" dirty="0" err="1"/>
              <a:t>pyruvate</a:t>
            </a:r>
            <a:r>
              <a:rPr lang="en-US" sz="2800" dirty="0"/>
              <a:t> molecules</a:t>
            </a: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1026" name="Picture 2" descr="S:\Science\Resources\Biology\Biology 20\B20 New Text Images\BIO2030\attachments\BIO20_text art\S02-C07-F01-BIO2030S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600200"/>
            <a:ext cx="2667000" cy="47148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Glycolysis</a:t>
            </a:r>
            <a:r>
              <a:rPr lang="en-US" dirty="0" smtClean="0"/>
              <a:t> cont . . . .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447800"/>
            <a:ext cx="792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S:\Science\Resources\Biology\Biology 20\B20 New Text Images\BIO2030\attachments\BIO20_text art\S02-C07-F04-BIO2030S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3657600" cy="497124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67200" y="1600200"/>
            <a:ext cx="457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Key Events</a:t>
            </a:r>
          </a:p>
          <a:p>
            <a:pPr marL="342900" indent="-342900">
              <a:buAutoNum type="alphaLcParenR"/>
            </a:pPr>
            <a:r>
              <a:rPr lang="en-US" sz="2200" dirty="0" smtClean="0"/>
              <a:t>2 ATP are used</a:t>
            </a:r>
          </a:p>
          <a:p>
            <a:pPr marL="342900" indent="-342900">
              <a:buAutoNum type="alphaLcParenR"/>
            </a:pPr>
            <a:r>
              <a:rPr lang="en-US" sz="2200" dirty="0" smtClean="0"/>
              <a:t>Oxidation – reduction reaction </a:t>
            </a:r>
            <a:endParaRPr lang="en-US" sz="2200" dirty="0" smtClean="0"/>
          </a:p>
          <a:p>
            <a:pPr marL="342900" indent="-342900"/>
            <a:r>
              <a:rPr lang="en-US" sz="2200" dirty="0" smtClean="0"/>
              <a:t>	</a:t>
            </a:r>
            <a:r>
              <a:rPr lang="en-US" sz="2200" dirty="0" smtClean="0"/>
              <a:t>2 </a:t>
            </a:r>
            <a:r>
              <a:rPr lang="en-US" sz="2200" dirty="0" smtClean="0"/>
              <a:t>NAD</a:t>
            </a:r>
            <a:r>
              <a:rPr lang="en-US" sz="2200" baseline="30000" dirty="0" smtClean="0"/>
              <a:t>+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 pitchFamily="2" charset="2"/>
              </a:rPr>
              <a:t> 2NADH</a:t>
            </a:r>
            <a:r>
              <a:rPr lang="en-US" sz="2200" dirty="0" smtClean="0"/>
              <a:t> </a:t>
            </a:r>
            <a:r>
              <a:rPr lang="en-US" sz="2200" dirty="0" smtClean="0"/>
              <a:t>+ </a:t>
            </a:r>
            <a:r>
              <a:rPr lang="en-US" sz="2200" dirty="0" smtClean="0"/>
              <a:t>2H</a:t>
            </a:r>
            <a:r>
              <a:rPr lang="en-US" sz="2200" baseline="30000" dirty="0" smtClean="0"/>
              <a:t>+</a:t>
            </a:r>
            <a:r>
              <a:rPr lang="en-US" sz="2200" dirty="0" smtClean="0"/>
              <a:t> </a:t>
            </a:r>
            <a:endParaRPr lang="en-US" sz="2200" dirty="0" smtClean="0">
              <a:sym typeface="Wingdings" pitchFamily="2" charset="2"/>
            </a:endParaRPr>
          </a:p>
          <a:p>
            <a:pPr marL="342900" indent="-342900">
              <a:buAutoNum type="alphaLcParenR"/>
            </a:pPr>
            <a:r>
              <a:rPr lang="en-US" sz="2200" dirty="0" smtClean="0">
                <a:sym typeface="Wingdings" pitchFamily="2" charset="2"/>
              </a:rPr>
              <a:t>4 ATP are made</a:t>
            </a:r>
          </a:p>
          <a:p>
            <a:pPr marL="342900" indent="-342900">
              <a:buAutoNum type="alphaLcParenR"/>
            </a:pPr>
            <a:r>
              <a:rPr lang="en-US" sz="2200" dirty="0" smtClean="0">
                <a:sym typeface="Wingdings" pitchFamily="2" charset="2"/>
              </a:rPr>
              <a:t>2 </a:t>
            </a:r>
            <a:r>
              <a:rPr lang="en-US" sz="2200" dirty="0" err="1" smtClean="0">
                <a:sym typeface="Wingdings" pitchFamily="2" charset="2"/>
              </a:rPr>
              <a:t>pyruvate</a:t>
            </a:r>
            <a:r>
              <a:rPr lang="en-US" sz="2200" dirty="0" smtClean="0">
                <a:sym typeface="Wingdings" pitchFamily="2" charset="2"/>
              </a:rPr>
              <a:t> molecules are made</a:t>
            </a:r>
          </a:p>
          <a:p>
            <a:pPr marL="342900" indent="-342900">
              <a:buAutoNum type="alphaLcParenR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43434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Summary</a:t>
            </a:r>
          </a:p>
          <a:p>
            <a:r>
              <a:rPr lang="en-US" sz="2200" dirty="0" smtClean="0"/>
              <a:t>IN </a:t>
            </a:r>
            <a:r>
              <a:rPr lang="en-US" sz="2200" dirty="0" smtClean="0">
                <a:sym typeface="Wingdings" pitchFamily="2" charset="2"/>
              </a:rPr>
              <a:t> glucose</a:t>
            </a:r>
          </a:p>
          <a:p>
            <a:r>
              <a:rPr lang="en-US" sz="2200" dirty="0" smtClean="0">
                <a:sym typeface="Wingdings" pitchFamily="2" charset="2"/>
              </a:rPr>
              <a:t>OUT  2 ATP, 2 </a:t>
            </a:r>
            <a:r>
              <a:rPr lang="en-US" sz="2200" dirty="0" err="1" smtClean="0">
                <a:sym typeface="Wingdings" pitchFamily="2" charset="2"/>
              </a:rPr>
              <a:t>pyruvate</a:t>
            </a:r>
            <a:r>
              <a:rPr lang="en-US" sz="2200" dirty="0" smtClean="0">
                <a:sym typeface="Wingdings" pitchFamily="2" charset="2"/>
              </a:rPr>
              <a:t>, 2 NADH, 2 H</a:t>
            </a:r>
            <a:r>
              <a:rPr lang="en-US" sz="2200" baseline="30000" dirty="0" smtClean="0">
                <a:sym typeface="Wingdings" pitchFamily="2" charset="2"/>
              </a:rPr>
              <a:t>+</a:t>
            </a:r>
            <a:endParaRPr lang="en-US" sz="2200" baseline="300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Glycolysis</a:t>
            </a:r>
            <a:r>
              <a:rPr lang="en-US" dirty="0" smtClean="0"/>
              <a:t> cont . . . .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447800"/>
            <a:ext cx="792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1676400"/>
          <a:ext cx="77724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Reactants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Products</a:t>
                      </a:r>
                      <a:endParaRPr lang="en-US" sz="2400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Glucose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</a:t>
                      </a:r>
                      <a:r>
                        <a:rPr lang="en-US" sz="2400" dirty="0" err="1" smtClean="0"/>
                        <a:t>pyruvate</a:t>
                      </a:r>
                      <a:endParaRPr lang="en-US" sz="2400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NAD+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NADH</a:t>
                      </a:r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ATP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ADP</a:t>
                      </a:r>
                      <a:endParaRPr lang="en-US" sz="2400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 ADP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 ATP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6482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2"/>
                </a:solidFill>
              </a:rPr>
              <a:t>Net equation for </a:t>
            </a:r>
            <a:r>
              <a:rPr lang="en-US" sz="2200" dirty="0" err="1" smtClean="0">
                <a:solidFill>
                  <a:schemeClr val="accent2"/>
                </a:solidFill>
              </a:rPr>
              <a:t>glycolysis</a:t>
            </a:r>
            <a:endParaRPr lang="en-US" sz="2200" dirty="0" smtClean="0">
              <a:solidFill>
                <a:schemeClr val="accent2"/>
              </a:solidFill>
            </a:endParaRPr>
          </a:p>
          <a:p>
            <a:r>
              <a:rPr lang="en-US" sz="2200" dirty="0" smtClean="0"/>
              <a:t>1 glucose + 2 ADP + 2 P</a:t>
            </a:r>
            <a:r>
              <a:rPr lang="en-US" sz="2200" baseline="-25000" dirty="0" smtClean="0"/>
              <a:t>i</a:t>
            </a:r>
            <a:r>
              <a:rPr lang="en-US" sz="2200" dirty="0" smtClean="0"/>
              <a:t> + 2 NAD+ </a:t>
            </a:r>
            <a:r>
              <a:rPr lang="en-US" sz="2200" dirty="0" smtClean="0">
                <a:sym typeface="Wingdings" pitchFamily="2" charset="2"/>
              </a:rPr>
              <a:t> 2 </a:t>
            </a:r>
            <a:r>
              <a:rPr lang="en-US" sz="2200" dirty="0" err="1" smtClean="0">
                <a:sym typeface="Wingdings" pitchFamily="2" charset="2"/>
              </a:rPr>
              <a:t>pyruvate</a:t>
            </a:r>
            <a:r>
              <a:rPr lang="en-US" sz="2200" dirty="0" smtClean="0">
                <a:sym typeface="Wingdings" pitchFamily="2" charset="2"/>
              </a:rPr>
              <a:t> + 2 ATP + 2 NADH + 2 H</a:t>
            </a:r>
            <a:r>
              <a:rPr lang="en-US" sz="2200" baseline="30000" dirty="0" smtClean="0">
                <a:sym typeface="Wingdings" pitchFamily="2" charset="2"/>
              </a:rPr>
              <a:t>+</a:t>
            </a:r>
            <a:endParaRPr lang="en-US" sz="2200" baseline="30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Glycolysis</a:t>
            </a:r>
            <a:r>
              <a:rPr lang="en-US" dirty="0" smtClean="0"/>
              <a:t> cont . . 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447800"/>
            <a:ext cx="792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3400" y="1600200"/>
            <a:ext cx="6324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 err="1" smtClean="0"/>
              <a:t>Glycolysis</a:t>
            </a:r>
            <a:r>
              <a:rPr lang="en-US" sz="2200" dirty="0" smtClean="0"/>
              <a:t> is not a highly efficient energy-harnessing mechanism.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 </a:t>
            </a:r>
            <a:r>
              <a:rPr lang="en-US" sz="2200" dirty="0" err="1" smtClean="0"/>
              <a:t>Glycolysis</a:t>
            </a:r>
            <a:r>
              <a:rPr lang="en-US" sz="2200" dirty="0" smtClean="0"/>
              <a:t> only transfers about 2.2% of the energy in 1 glucose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 </a:t>
            </a:r>
            <a:r>
              <a:rPr lang="en-US" sz="2200" dirty="0" smtClean="0"/>
              <a:t>Most of the energy is still stored in the 2 </a:t>
            </a:r>
            <a:r>
              <a:rPr lang="en-US" sz="2200" dirty="0" err="1" smtClean="0"/>
              <a:t>pyruvate</a:t>
            </a:r>
            <a:r>
              <a:rPr lang="en-US" sz="2200" dirty="0" smtClean="0"/>
              <a:t> molecules and the 2 NADH molecules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The energy produced by </a:t>
            </a:r>
            <a:r>
              <a:rPr lang="en-US" sz="2200" dirty="0" err="1" smtClean="0"/>
              <a:t>glycolysis</a:t>
            </a:r>
            <a:r>
              <a:rPr lang="en-US" sz="2200" dirty="0" smtClean="0"/>
              <a:t> is not enough to support multi-cellular organism, it is however enough to support some single celled organism.</a:t>
            </a:r>
          </a:p>
          <a:p>
            <a:endParaRPr lang="en-US" dirty="0"/>
          </a:p>
        </p:txBody>
      </p:sp>
      <p:pic>
        <p:nvPicPr>
          <p:cNvPr id="1026" name="Picture 2" descr="S:\Science\Resources\Biology\Biology 20\B20 New Text Images\BIO2030\attachments\BIO20_text art\S02-C07-F01-BIO2030S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600200"/>
            <a:ext cx="2133600" cy="47148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" y="54102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Complete Questions 1 – 3 on page 212 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</TotalTime>
  <Words>214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7.2 Glycolysis</vt:lpstr>
      <vt:lpstr>Glycolysis</vt:lpstr>
      <vt:lpstr>Glycolysis cont . . . . </vt:lpstr>
      <vt:lpstr>Glycolysis cont . . . . </vt:lpstr>
      <vt:lpstr>Glycolysis cont . . .</vt:lpstr>
    </vt:vector>
  </TitlesOfParts>
  <Company>RDCRD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7.2 Glycolysis</dc:title>
  <dc:creator>tsola</dc:creator>
  <cp:lastModifiedBy>mcaine</cp:lastModifiedBy>
  <cp:revision>16</cp:revision>
  <dcterms:created xsi:type="dcterms:W3CDTF">2008-02-12T23:23:34Z</dcterms:created>
  <dcterms:modified xsi:type="dcterms:W3CDTF">2009-02-17T18:35:44Z</dcterms:modified>
</cp:coreProperties>
</file>