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80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EAFD9-8D4D-427B-9D33-56E3A5704D8D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2013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EC7AF-0166-4504-ADC2-A5A34CEE9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6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C8D69E95-CCF0-4CAF-9C71-F60442C378A6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F90588C9-B09E-468C-8829-6E72E6CAE8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7.4 Anaerobic Respiration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p.221-228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Why Anaerobic Cellular Respiration?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the name suggests “an” = without, and “aerobic” = air.  Anaerobic respiration is the cell’s way </a:t>
            </a:r>
            <a:r>
              <a:rPr lang="en-US" smtClean="0"/>
              <a:t>of acquiring </a:t>
            </a:r>
            <a:r>
              <a:rPr lang="en-US" dirty="0" smtClean="0"/>
              <a:t>energy when there are low oxygen levels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9" name="Picture 8" descr="2316921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124200"/>
            <a:ext cx="5105400" cy="338998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smtClean="0"/>
              <a:t>But really</a:t>
            </a:r>
            <a:r>
              <a:rPr lang="en-US" dirty="0" smtClean="0"/>
              <a:t>…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4525963"/>
          </a:xfrm>
        </p:spPr>
        <p:txBody>
          <a:bodyPr/>
          <a:lstStyle/>
          <a:p>
            <a:r>
              <a:rPr lang="en-US" dirty="0" smtClean="0"/>
              <a:t>In aerobic organisms, NADH is converted to NAD+ by the electron transport chain, and that requires oxygen!</a:t>
            </a:r>
          </a:p>
          <a:p>
            <a:r>
              <a:rPr lang="en-US" dirty="0" smtClean="0"/>
              <a:t>Some bacteria, and to a certain extent ourselves, aren’t able to do this.  In such cases, NAD+ is recycled by a process called </a:t>
            </a:r>
            <a:r>
              <a:rPr lang="en-US" b="1" dirty="0" smtClean="0"/>
              <a:t>FERMENTATION.</a:t>
            </a:r>
          </a:p>
          <a:p>
            <a:endParaRPr lang="en-US" dirty="0"/>
          </a:p>
        </p:txBody>
      </p:sp>
      <p:pic>
        <p:nvPicPr>
          <p:cNvPr id="4" name="Picture 3" descr="fermenta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581400"/>
            <a:ext cx="3657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the Stage…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fermentation occurs in two stages, each within the </a:t>
            </a:r>
            <a:r>
              <a:rPr lang="en-US" b="1" dirty="0" smtClean="0"/>
              <a:t>cytoplasm</a:t>
            </a:r>
            <a:r>
              <a:rPr lang="en-US" dirty="0" smtClean="0"/>
              <a:t> of the cell. 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500" dirty="0" smtClean="0"/>
              <a:t>Stage 1: </a:t>
            </a:r>
            <a:r>
              <a:rPr lang="en-US" sz="2500" b="1" dirty="0" smtClean="0"/>
              <a:t>GLYCOLYSIS- </a:t>
            </a:r>
            <a:r>
              <a:rPr lang="en-US" sz="2500" dirty="0" smtClean="0"/>
              <a:t>the exact same 10-step process as used in aerobic respiration.</a:t>
            </a:r>
          </a:p>
          <a:p>
            <a:pPr lvl="1"/>
            <a:r>
              <a:rPr lang="en-US" sz="2500" dirty="0" smtClean="0"/>
              <a:t>Stage 2: </a:t>
            </a:r>
            <a:r>
              <a:rPr lang="en-US" sz="2500" b="1" dirty="0" smtClean="0"/>
              <a:t>FERMENTATION</a:t>
            </a:r>
            <a:r>
              <a:rPr lang="en-US" sz="2500" dirty="0" smtClean="0"/>
              <a:t>- recycles the products of </a:t>
            </a:r>
            <a:r>
              <a:rPr lang="en-US" sz="2500" dirty="0" err="1" smtClean="0"/>
              <a:t>glycolysis</a:t>
            </a:r>
            <a:r>
              <a:rPr lang="en-US" sz="2500" dirty="0" smtClean="0"/>
              <a:t> in two different pathways where either </a:t>
            </a:r>
            <a:r>
              <a:rPr lang="en-US" sz="2500" u="sng" dirty="0" smtClean="0">
                <a:solidFill>
                  <a:srgbClr val="FF0000"/>
                </a:solidFill>
              </a:rPr>
              <a:t>carbon dioxide and ethanol </a:t>
            </a:r>
            <a:r>
              <a:rPr lang="en-US" sz="2500" dirty="0" smtClean="0"/>
              <a:t>(ALCOHOL FERMENTATION) or </a:t>
            </a:r>
            <a:r>
              <a:rPr lang="en-US" sz="2500" u="sng" dirty="0" smtClean="0">
                <a:solidFill>
                  <a:srgbClr val="FF0000"/>
                </a:solidFill>
              </a:rPr>
              <a:t>lactic acid</a:t>
            </a:r>
            <a:r>
              <a:rPr lang="en-US" sz="2500" dirty="0" smtClean="0">
                <a:solidFill>
                  <a:srgbClr val="FF0000"/>
                </a:solidFill>
              </a:rPr>
              <a:t> </a:t>
            </a:r>
            <a:r>
              <a:rPr lang="en-US" sz="2500" dirty="0" smtClean="0"/>
              <a:t>(LACTIC ACID FERMENTATION) are the waste products</a:t>
            </a:r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Option 1: Alcohol Fermentation</a:t>
            </a:r>
            <a:br>
              <a:rPr smtClean="0"/>
            </a:br>
            <a:r>
              <a:rPr sz="2700" smtClean="0"/>
              <a:t>C</a:t>
            </a:r>
            <a:r>
              <a:rPr sz="1800" smtClean="0"/>
              <a:t>6</a:t>
            </a:r>
            <a:r>
              <a:rPr sz="2700" smtClean="0"/>
              <a:t>H</a:t>
            </a:r>
            <a:r>
              <a:rPr sz="1800" smtClean="0"/>
              <a:t>12</a:t>
            </a:r>
            <a:r>
              <a:rPr sz="2700" smtClean="0"/>
              <a:t>O</a:t>
            </a:r>
            <a:r>
              <a:rPr sz="1800" smtClean="0"/>
              <a:t>6</a:t>
            </a:r>
            <a:r>
              <a:rPr sz="2700" smtClean="0"/>
              <a:t> + 2ADP + 2P</a:t>
            </a:r>
            <a:r>
              <a:rPr sz="1800" smtClean="0"/>
              <a:t>i</a:t>
            </a:r>
            <a:r>
              <a:rPr sz="2700" smtClean="0"/>
              <a:t> </a:t>
            </a:r>
            <a:r>
              <a:rPr lang="en-US" sz="2700" dirty="0" smtClean="0">
                <a:sym typeface="Wingdings" pitchFamily="2" charset="2"/>
              </a:rPr>
              <a:t> 2 Ethanol (C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sz="2700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5</a:t>
            </a:r>
            <a:r>
              <a:rPr lang="en-US" sz="2700" dirty="0" smtClean="0">
                <a:sym typeface="Wingdings" pitchFamily="2" charset="2"/>
              </a:rPr>
              <a:t>OH) + 2CO</a:t>
            </a:r>
            <a:r>
              <a:rPr lang="en-US" sz="1800" dirty="0" smtClean="0">
                <a:sym typeface="Wingdings" pitchFamily="2" charset="2"/>
              </a:rPr>
              <a:t>2</a:t>
            </a:r>
            <a:r>
              <a:rPr lang="en-US" sz="2700" dirty="0" smtClean="0">
                <a:sym typeface="Wingdings" pitchFamily="2" charset="2"/>
              </a:rPr>
              <a:t> + 2 ATP</a:t>
            </a:r>
            <a:endParaRPr lang="en-US" sz="27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NADH molecules pass H+ atoms to acetaldehyde</a:t>
            </a:r>
          </a:p>
          <a:p>
            <a:r>
              <a:rPr lang="en-US" dirty="0" smtClean="0"/>
              <a:t>Acetaldehyde is formed by removing a CO</a:t>
            </a:r>
            <a:r>
              <a:rPr lang="en-US" sz="1800" dirty="0" smtClean="0"/>
              <a:t>2 </a:t>
            </a:r>
            <a:r>
              <a:rPr lang="en-US" dirty="0" smtClean="0"/>
              <a:t>molecule from PYRUVATE.</a:t>
            </a:r>
          </a:p>
          <a:p>
            <a:r>
              <a:rPr lang="en-US" dirty="0" smtClean="0"/>
              <a:t>The end product… ETHANOL! (the alcohol used in gasoline and beverages)</a:t>
            </a:r>
          </a:p>
          <a:p>
            <a:r>
              <a:rPr lang="en-US" dirty="0" smtClean="0"/>
              <a:t>2 ATP are also produced which provide energy to the organism.</a:t>
            </a:r>
            <a:endParaRPr lang="en-US" dirty="0"/>
          </a:p>
        </p:txBody>
      </p:sp>
      <p:pic>
        <p:nvPicPr>
          <p:cNvPr id="7" name="Content Placeholder 6" descr="S04-C07-F01-BIO2030S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6885" y="1600200"/>
            <a:ext cx="4458477" cy="46482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smtClean="0"/>
              <a:t>Applications of Alcohol Fermentation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Raw Material</a:t>
            </a:r>
            <a:endParaRPr lang="en-US" u="sng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Flour/yeast</a:t>
            </a:r>
            <a:r>
              <a:rPr lang="en-US" dirty="0" smtClean="0"/>
              <a:t> </a:t>
            </a:r>
            <a:r>
              <a:rPr lang="en-US" dirty="0" smtClean="0"/>
              <a:t>		</a:t>
            </a:r>
            <a:r>
              <a:rPr lang="en-US" dirty="0" smtClean="0"/>
              <a:t>         </a:t>
            </a:r>
            <a:r>
              <a:rPr lang="en-US" dirty="0" smtClean="0">
                <a:sym typeface="Wingdings" pitchFamily="2" charset="2"/>
              </a:rPr>
              <a:t>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Soya bean</a:t>
            </a: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         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Cocoa bean</a:t>
            </a: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         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Cabbage</a:t>
            </a:r>
            <a:r>
              <a:rPr lang="en-US" dirty="0" smtClean="0">
                <a:sym typeface="Wingdings" pitchFamily="2" charset="2"/>
              </a:rPr>
              <a:t>		</a:t>
            </a:r>
            <a:r>
              <a:rPr lang="en-US" dirty="0" smtClean="0">
                <a:sym typeface="Wingdings" pitchFamily="2" charset="2"/>
              </a:rPr>
              <a:t>         </a:t>
            </a:r>
            <a:r>
              <a:rPr lang="en-US" dirty="0" smtClean="0">
                <a:sym typeface="Wingdings" pitchFamily="2" charset="2"/>
              </a:rPr>
              <a:t>	</a:t>
            </a:r>
          </a:p>
          <a:p>
            <a:r>
              <a:rPr lang="en-US" dirty="0" smtClean="0">
                <a:sym typeface="Wingdings" pitchFamily="2" charset="2"/>
              </a:rPr>
              <a:t>Grapes and barley</a:t>
            </a:r>
            <a:r>
              <a:rPr lang="en-US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         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u="sng" dirty="0" smtClean="0"/>
              <a:t>Food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bread</a:t>
            </a:r>
            <a:endParaRPr lang="en-US" dirty="0" smtClean="0"/>
          </a:p>
          <a:p>
            <a:r>
              <a:rPr lang="en-US" dirty="0" smtClean="0"/>
              <a:t>Soy sauce</a:t>
            </a:r>
            <a:endParaRPr lang="en-US" dirty="0" smtClean="0"/>
          </a:p>
          <a:p>
            <a:r>
              <a:rPr lang="en-US" dirty="0" smtClean="0"/>
              <a:t>Chocolate</a:t>
            </a:r>
          </a:p>
          <a:p>
            <a:r>
              <a:rPr lang="en-US" dirty="0" smtClean="0"/>
              <a:t>Sauerkraut</a:t>
            </a:r>
          </a:p>
          <a:p>
            <a:r>
              <a:rPr lang="en-US" dirty="0" smtClean="0"/>
              <a:t>Wine and beer</a:t>
            </a:r>
            <a:endParaRPr lang="en-US" dirty="0"/>
          </a:p>
        </p:txBody>
      </p:sp>
      <p:pic>
        <p:nvPicPr>
          <p:cNvPr id="10" name="Picture 9" descr="full-bottle-wine-glas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876800"/>
            <a:ext cx="1524555" cy="1743075"/>
          </a:xfrm>
          <a:prstGeom prst="rect">
            <a:avLst/>
          </a:prstGeom>
        </p:spPr>
      </p:pic>
      <p:pic>
        <p:nvPicPr>
          <p:cNvPr id="11" name="Picture 10" descr="chocolat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4800600"/>
            <a:ext cx="1866900" cy="1866900"/>
          </a:xfrm>
          <a:prstGeom prst="rect">
            <a:avLst/>
          </a:prstGeom>
        </p:spPr>
      </p:pic>
      <p:pic>
        <p:nvPicPr>
          <p:cNvPr id="12" name="Picture 11" descr="i-sauerkrau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5200" y="4822658"/>
            <a:ext cx="2133600" cy="20353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smtClean="0"/>
              <a:t>Feel the burn: Lactic Acid Fermentation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Most of the time humans rely on aerobic respiration and </a:t>
            </a:r>
            <a:r>
              <a:rPr lang="en-US" dirty="0" err="1" smtClean="0"/>
              <a:t>glycolysis</a:t>
            </a:r>
            <a:r>
              <a:rPr lang="en-US" dirty="0" smtClean="0"/>
              <a:t> for our ATP production, but occasionally during strenuous exercise, muscles demand more ATP than can be produced</a:t>
            </a:r>
          </a:p>
          <a:p>
            <a:r>
              <a:rPr lang="en-US" u="sng" dirty="0" smtClean="0"/>
              <a:t>Lactic Acid Fermentation</a:t>
            </a:r>
            <a:r>
              <a:rPr lang="en-US" dirty="0" smtClean="0"/>
              <a:t> supplements the body with additional ATP in these situations.  PAINFUL!!</a:t>
            </a:r>
            <a:endParaRPr lang="en-US" u="sng" dirty="0"/>
          </a:p>
        </p:txBody>
      </p:sp>
      <p:pic>
        <p:nvPicPr>
          <p:cNvPr id="14" name="Content Placeholder 13" descr="olympic-runner-copyright4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000" y="2057400"/>
            <a:ext cx="3635340" cy="3425031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smtClean="0"/>
              <a:t>Option 2: Lactic Acid Fermentaion</a:t>
            </a:r>
            <a:br>
              <a:rPr smtClean="0"/>
            </a:br>
            <a:r>
              <a:rPr sz="2700" smtClean="0"/>
              <a:t>C</a:t>
            </a:r>
            <a:r>
              <a:rPr sz="1800" smtClean="0"/>
              <a:t>6</a:t>
            </a:r>
            <a:r>
              <a:rPr sz="2700" smtClean="0"/>
              <a:t>H</a:t>
            </a:r>
            <a:r>
              <a:rPr sz="1800" smtClean="0"/>
              <a:t>12</a:t>
            </a:r>
            <a:r>
              <a:rPr sz="2700" smtClean="0"/>
              <a:t>O</a:t>
            </a:r>
            <a:r>
              <a:rPr sz="1800" smtClean="0"/>
              <a:t>6</a:t>
            </a:r>
            <a:r>
              <a:rPr sz="2700" smtClean="0"/>
              <a:t> + 2 ADP + 2P</a:t>
            </a:r>
            <a:r>
              <a:rPr sz="1800" smtClean="0"/>
              <a:t>i</a:t>
            </a:r>
            <a:r>
              <a:rPr sz="2700" smtClean="0"/>
              <a:t> </a:t>
            </a:r>
            <a:r>
              <a:rPr lang="en-US" sz="2700" dirty="0" smtClean="0">
                <a:sym typeface="Wingdings" pitchFamily="2" charset="2"/>
              </a:rPr>
              <a:t> 2 Lactic Acid (C</a:t>
            </a:r>
            <a:r>
              <a:rPr lang="en-US" sz="1800" dirty="0" smtClean="0">
                <a:sym typeface="Wingdings" pitchFamily="2" charset="2"/>
              </a:rPr>
              <a:t>3</a:t>
            </a:r>
            <a:r>
              <a:rPr lang="en-US" sz="2700" dirty="0" smtClean="0">
                <a:sym typeface="Wingdings" pitchFamily="2" charset="2"/>
              </a:rPr>
              <a:t>H</a:t>
            </a:r>
            <a:r>
              <a:rPr lang="en-US" sz="1800" dirty="0" smtClean="0">
                <a:sym typeface="Wingdings" pitchFamily="2" charset="2"/>
              </a:rPr>
              <a:t>6</a:t>
            </a:r>
            <a:r>
              <a:rPr lang="en-US" sz="2700" dirty="0" smtClean="0">
                <a:sym typeface="Wingdings" pitchFamily="2" charset="2"/>
              </a:rPr>
              <a:t>O</a:t>
            </a:r>
            <a:r>
              <a:rPr lang="en-US" sz="1800" dirty="0" smtClean="0">
                <a:sym typeface="Wingdings" pitchFamily="2" charset="2"/>
              </a:rPr>
              <a:t>3</a:t>
            </a:r>
            <a:r>
              <a:rPr lang="en-US" sz="2700" dirty="0" smtClean="0">
                <a:sym typeface="Wingdings" pitchFamily="2" charset="2"/>
              </a:rPr>
              <a:t>) + 2 ATP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NADH molecules pass their H+ to </a:t>
            </a:r>
            <a:r>
              <a:rPr lang="en-US" dirty="0" err="1" smtClean="0"/>
              <a:t>Pyruvate</a:t>
            </a:r>
            <a:r>
              <a:rPr lang="en-US" dirty="0" smtClean="0"/>
              <a:t>, which Changes </a:t>
            </a:r>
            <a:r>
              <a:rPr lang="en-US" dirty="0" err="1" smtClean="0"/>
              <a:t>Pyruvate</a:t>
            </a:r>
            <a:r>
              <a:rPr lang="en-US" dirty="0" smtClean="0"/>
              <a:t> into LACTIC ACID </a:t>
            </a:r>
          </a:p>
          <a:p>
            <a:pPr lvl="1"/>
            <a:r>
              <a:rPr lang="en-US" b="1" dirty="0" smtClean="0"/>
              <a:t>Lactic acid build up causes stiffness, soreness and fatigue</a:t>
            </a:r>
          </a:p>
          <a:p>
            <a:pPr lvl="1">
              <a:buNone/>
            </a:pPr>
            <a:endParaRPr lang="en-US" b="1" dirty="0" smtClean="0"/>
          </a:p>
          <a:p>
            <a:r>
              <a:rPr lang="en-US" dirty="0" smtClean="0"/>
              <a:t>Released into the bloodstream, it is processed in the liver back into </a:t>
            </a:r>
            <a:r>
              <a:rPr lang="en-US" dirty="0" err="1" smtClean="0"/>
              <a:t>pyruvate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Pyruvate</a:t>
            </a:r>
            <a:r>
              <a:rPr lang="en-US" dirty="0" smtClean="0"/>
              <a:t> will eventually go through the remaining stages of aerobic respiration, once the exertion stops.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extra O</a:t>
            </a:r>
            <a:r>
              <a:rPr lang="en-US" sz="1900" dirty="0" smtClean="0"/>
              <a:t>2 </a:t>
            </a:r>
            <a:r>
              <a:rPr lang="en-US" dirty="0" smtClean="0"/>
              <a:t>required to do this is what makes you breathe hard, even after you have stopped the strenuous exercise!</a:t>
            </a:r>
          </a:p>
        </p:txBody>
      </p:sp>
      <p:pic>
        <p:nvPicPr>
          <p:cNvPr id="5" name="Content Placeholder 4" descr="S04-C07-F02-BIO2030S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800600" y="1600200"/>
            <a:ext cx="4066876" cy="504428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Human">
  <a:themeElements>
    <a:clrScheme name="Human">
      <a:dk1>
        <a:sysClr val="windowText" lastClr="000000"/>
      </a:dk1>
      <a:lt1>
        <a:sysClr val="window" lastClr="FFFFFF"/>
      </a:lt1>
      <a:dk2>
        <a:srgbClr val="795339"/>
      </a:dk2>
      <a:lt2>
        <a:srgbClr val="F7EEDD"/>
      </a:lt2>
      <a:accent1>
        <a:srgbClr val="AD2E27"/>
      </a:accent1>
      <a:accent2>
        <a:srgbClr val="3F3D66"/>
      </a:accent2>
      <a:accent3>
        <a:srgbClr val="17517A"/>
      </a:accent3>
      <a:accent4>
        <a:srgbClr val="877E48"/>
      </a:accent4>
      <a:accent5>
        <a:srgbClr val="AF8B1E"/>
      </a:accent5>
      <a:accent6>
        <a:srgbClr val="A35E21"/>
      </a:accent6>
      <a:hlink>
        <a:srgbClr val="9B7300"/>
      </a:hlink>
      <a:folHlink>
        <a:srgbClr val="D6A73B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man">
      <a:fillStyleLst>
        <a:solidFill>
          <a:schemeClr val="phClr"/>
        </a:solidFill>
        <a:gradFill>
          <a:gsLst>
            <a:gs pos="0">
              <a:schemeClr val="phClr">
                <a:tint val="30000"/>
                <a:satMod val="175000"/>
              </a:schemeClr>
            </a:gs>
            <a:gs pos="50000">
              <a:schemeClr val="phClr">
                <a:tint val="55000"/>
                <a:satMod val="200000"/>
              </a:schemeClr>
            </a:gs>
            <a:gs pos="70000">
              <a:schemeClr val="phClr">
                <a:tint val="70000"/>
                <a:satMod val="175000"/>
              </a:schemeClr>
            </a:gs>
            <a:gs pos="100000">
              <a:schemeClr val="phClr">
                <a:tint val="85000"/>
                <a:satMod val="175000"/>
              </a:schemeClr>
            </a:gs>
          </a:gsLst>
          <a:lin ang="8000000" scaled="1"/>
        </a:gradFill>
        <a:gradFill>
          <a:gsLst>
            <a:gs pos="0">
              <a:schemeClr val="phClr">
                <a:shade val="100000"/>
                <a:satMod val="140000"/>
              </a:schemeClr>
            </a:gs>
            <a:gs pos="40000">
              <a:schemeClr val="phClr">
                <a:shade val="65000"/>
                <a:satMod val="140000"/>
              </a:schemeClr>
            </a:gs>
            <a:gs pos="70000">
              <a:schemeClr val="phClr">
                <a:shade val="40000"/>
                <a:satMod val="115000"/>
              </a:schemeClr>
            </a:gs>
            <a:gs pos="100000">
              <a:schemeClr val="phClr">
                <a:shade val="20000"/>
                <a:satMod val="115000"/>
              </a:schemeClr>
            </a:gs>
          </a:gsLst>
          <a:lin ang="8000000" scaled="1"/>
        </a:gradFill>
      </a:fillStyleLst>
      <a:lnStyleLst>
        <a:ln w="5000" cap="rnd" cmpd="sng" algn="ctr">
          <a:solidFill>
            <a:schemeClr val="phClr"/>
          </a:solidFill>
          <a:prstDash val="solid"/>
        </a:ln>
        <a:ln w="12700" cap="rnd" cmpd="sng" algn="ctr">
          <a:solidFill>
            <a:schemeClr val="phClr"/>
          </a:solidFill>
          <a:prstDash val="solid"/>
        </a:ln>
        <a:ln w="2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9000000" rotWithShape="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400" dir="9000000" rotWithShape="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400" dir="90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rightRoom" dir="tr">
              <a:rot lat="0" lon="0" rev="3540000"/>
            </a:lightRig>
          </a:scene3d>
          <a:sp3d prstMaterial="matte">
            <a:bevelT w="190500" h="44450" prst="cross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Human</Template>
  <TotalTime>80</TotalTime>
  <Words>371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</vt:lpstr>
      <vt:lpstr>Candara</vt:lpstr>
      <vt:lpstr>Wingdings</vt:lpstr>
      <vt:lpstr>Wingdings 2</vt:lpstr>
      <vt:lpstr>Human</vt:lpstr>
      <vt:lpstr>7.4 Anaerobic Respiration</vt:lpstr>
      <vt:lpstr>Why Anaerobic Cellular Respiration?</vt:lpstr>
      <vt:lpstr>But really… why?</vt:lpstr>
      <vt:lpstr>Setting the Stage…</vt:lpstr>
      <vt:lpstr>Option 1: Alcohol Fermentation C6H12O6 + 2ADP + 2Pi  2 Ethanol (C2H5OH) + 2CO2 + 2 ATP</vt:lpstr>
      <vt:lpstr>Applications of Alcohol Fermentation</vt:lpstr>
      <vt:lpstr>Feel the burn: Lactic Acid Fermentation</vt:lpstr>
      <vt:lpstr>Option 2: Lactic Acid Fermentaion C6H12O6 + 2 ADP + 2Pi  2 Lactic Acid (C3H6O3) + 2 ATP</vt:lpstr>
    </vt:vector>
  </TitlesOfParts>
  <Company>RDCRD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7.4 Anaerobic Respiration</dc:title>
  <dc:creator>bireland</dc:creator>
  <cp:lastModifiedBy>Madelene Caine</cp:lastModifiedBy>
  <cp:revision>13</cp:revision>
  <dcterms:created xsi:type="dcterms:W3CDTF">2008-02-19T03:41:56Z</dcterms:created>
  <dcterms:modified xsi:type="dcterms:W3CDTF">2014-10-22T20:28:22Z</dcterms:modified>
</cp:coreProperties>
</file>