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8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1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676468-10AA-4829-B209-E23208BDB20D}" type="datetimeFigureOut">
              <a:rPr lang="en-CA" smtClean="0"/>
              <a:t>2018-05-25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NZ4zcrTzUj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tat0QYxlCb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Digestion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800" smtClean="0"/>
              <a:t>8.4 </a:t>
            </a:r>
            <a:r>
              <a:rPr lang="en-CA" sz="4800" dirty="0" smtClean="0"/>
              <a:t>– Pages 264-270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982294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Large </a:t>
            </a:r>
            <a:r>
              <a:rPr lang="en-CA" b="1" dirty="0"/>
              <a:t>Intestine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dirty="0"/>
              <a:t>Storage and elimination of undigested waste (feces)</a:t>
            </a:r>
          </a:p>
          <a:p>
            <a:pPr lvl="0"/>
            <a:r>
              <a:rPr lang="en-CA" sz="2800" dirty="0"/>
              <a:t>Reabsorption of water</a:t>
            </a:r>
          </a:p>
          <a:p>
            <a:pPr lvl="0"/>
            <a:r>
              <a:rPr lang="en-CA" sz="2800" dirty="0"/>
              <a:t>Bacteria live in the colon that synthesize vitamins B and K</a:t>
            </a:r>
          </a:p>
          <a:p>
            <a:pPr lvl="0"/>
            <a:r>
              <a:rPr lang="en-CA" sz="2800" dirty="0"/>
              <a:t>Fibre in the diet is essential to ensure frequent bowel movements which do not allow waste to remain in the body for any length of time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15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sz="3600" b="1" dirty="0" smtClean="0"/>
              <a:t>Enzymes </a:t>
            </a:r>
            <a:r>
              <a:rPr lang="en-CA" sz="3600" b="1" dirty="0"/>
              <a:t>and where they are produced:</a:t>
            </a:r>
            <a:r>
              <a:rPr lang="en-CA" dirty="0"/>
              <a:t/>
            </a:r>
            <a:br>
              <a:rPr lang="en-CA" dirty="0"/>
            </a:br>
            <a:r>
              <a:rPr lang="en-CA" sz="3200" b="1" dirty="0" smtClean="0">
                <a:solidFill>
                  <a:srgbClr val="FF0000"/>
                </a:solidFill>
              </a:rPr>
              <a:t>Textbook pg. 266</a:t>
            </a:r>
            <a:endParaRPr lang="en-CA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064502"/>
              </p:ext>
            </p:extLst>
          </p:nvPr>
        </p:nvGraphicFramePr>
        <p:xfrm>
          <a:off x="611561" y="2420888"/>
          <a:ext cx="6891902" cy="3470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4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6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Enzyme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Produced by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Reaction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Lipase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Fat droplets </a:t>
                      </a:r>
                      <a:r>
                        <a:rPr lang="en-CA" sz="16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CA" sz="1600" dirty="0">
                          <a:effectLst/>
                        </a:rPr>
                        <a:t> glycerol + fatty acids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Trypsin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err="1">
                          <a:effectLst/>
                        </a:rPr>
                        <a:t>Erepsin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Pancreatic amylase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maltase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39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/>
              <a:t>Digestive organs and their functions: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600" b="1" dirty="0" smtClean="0">
                <a:solidFill>
                  <a:srgbClr val="FF0000"/>
                </a:solidFill>
              </a:rPr>
              <a:t>Textbook pg. 270</a:t>
            </a:r>
            <a:endParaRPr lang="en-CA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718031"/>
              </p:ext>
            </p:extLst>
          </p:nvPr>
        </p:nvGraphicFramePr>
        <p:xfrm>
          <a:off x="1227138" y="1537158"/>
          <a:ext cx="6080760" cy="4437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1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Organ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Function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Mouth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Stomach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Small intestine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Pancreas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Large intestine</a:t>
                      </a:r>
                      <a:endParaRPr lang="en-C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73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Small Intestine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sz="2400" dirty="0"/>
              <a:t>Longest section of the digestive tract (up to 7m long)</a:t>
            </a:r>
          </a:p>
          <a:p>
            <a:pPr lvl="0"/>
            <a:r>
              <a:rPr lang="en-CA" sz="2400" dirty="0"/>
              <a:t>Composed of 3 sections:</a:t>
            </a:r>
          </a:p>
          <a:p>
            <a:pPr lvl="0"/>
            <a:r>
              <a:rPr lang="en-CA" sz="2400" dirty="0"/>
              <a:t> Duodenum – </a:t>
            </a:r>
            <a:r>
              <a:rPr lang="en-CA" sz="2400" dirty="0" smtClean="0"/>
              <a:t>1</a:t>
            </a:r>
            <a:r>
              <a:rPr lang="en-CA" sz="2400" baseline="30000" dirty="0" smtClean="0"/>
              <a:t>st</a:t>
            </a:r>
            <a:r>
              <a:rPr lang="en-CA" sz="2400" dirty="0" smtClean="0"/>
              <a:t> 25-30 cm is where most chemical digestion 			occurs</a:t>
            </a:r>
            <a:endParaRPr lang="en-CA" sz="2400" dirty="0"/>
          </a:p>
          <a:p>
            <a:pPr lvl="0"/>
            <a:r>
              <a:rPr lang="en-CA" sz="2400" dirty="0" smtClean="0"/>
              <a:t>Jejunum and </a:t>
            </a:r>
            <a:r>
              <a:rPr lang="en-CA" sz="2400" dirty="0" err="1" smtClean="0"/>
              <a:t>illium</a:t>
            </a:r>
            <a:r>
              <a:rPr lang="en-CA" sz="2400" dirty="0" smtClean="0"/>
              <a:t>  </a:t>
            </a:r>
            <a:r>
              <a:rPr lang="en-CA" sz="2400" dirty="0"/>
              <a:t>– </a:t>
            </a:r>
            <a:r>
              <a:rPr lang="en-CA" sz="2400" dirty="0" smtClean="0"/>
              <a:t>where absorption happens</a:t>
            </a:r>
            <a:endParaRPr lang="en-CA" sz="2400" dirty="0"/>
          </a:p>
          <a:p>
            <a:pPr lvl="0"/>
            <a:r>
              <a:rPr lang="en-CA" sz="2400" dirty="0"/>
              <a:t>Digestive juices from the </a:t>
            </a:r>
            <a:r>
              <a:rPr lang="en-CA" sz="2400" dirty="0" smtClean="0"/>
              <a:t>pancreas and liver, enter </a:t>
            </a:r>
            <a:r>
              <a:rPr lang="en-CA" sz="2400" dirty="0"/>
              <a:t>the small intestine at the duodenum.</a:t>
            </a:r>
          </a:p>
          <a:p>
            <a:pPr lvl="0"/>
            <a:r>
              <a:rPr lang="en-CA" sz="2400" dirty="0"/>
              <a:t>Most absorption takes place in the small intestine</a:t>
            </a:r>
          </a:p>
          <a:p>
            <a:pPr lvl="0"/>
            <a:r>
              <a:rPr lang="en-CA" sz="2400" dirty="0"/>
              <a:t>Surface area increases tenfold because of the </a:t>
            </a:r>
            <a:r>
              <a:rPr lang="en-CA" sz="2400" dirty="0" smtClean="0"/>
              <a:t>villi and microvilli.</a:t>
            </a:r>
            <a:endParaRPr lang="en-CA" sz="2400" dirty="0"/>
          </a:p>
          <a:p>
            <a:pPr lvl="0"/>
            <a:r>
              <a:rPr lang="en-CA" sz="2400" dirty="0"/>
              <a:t>Food is moved through the small intestine </a:t>
            </a:r>
            <a:r>
              <a:rPr lang="en-CA" sz="2400" dirty="0" smtClean="0"/>
              <a:t>using peristalsis.</a:t>
            </a:r>
            <a:endParaRPr lang="en-CA" sz="2400" dirty="0"/>
          </a:p>
          <a:p>
            <a:pPr marL="114300" indent="0">
              <a:buNone/>
            </a:pPr>
            <a:endParaRPr lang="en-CA" sz="2400" dirty="0"/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844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Small intestine – villi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060848"/>
            <a:ext cx="4409272" cy="3456384"/>
          </a:xfrm>
        </p:spPr>
      </p:pic>
    </p:spTree>
    <p:extLst>
      <p:ext uri="{BB962C8B-B14F-4D97-AF65-F5344CB8AC3E}">
        <p14:creationId xmlns:p14="http://schemas.microsoft.com/office/powerpoint/2010/main" val="268195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Pancreas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CA" sz="3200" dirty="0"/>
              <a:t>As acids from the stomach enter the small intestine, chemical signals trigger a release of bicarbonate ions (HCO</a:t>
            </a:r>
            <a:r>
              <a:rPr lang="en-CA" sz="3200" baseline="-25000" dirty="0"/>
              <a:t>3</a:t>
            </a:r>
            <a:r>
              <a:rPr lang="en-CA" sz="3200" dirty="0"/>
              <a:t>) from the pancreas and is carried to the small intestine.  This buffers the mixture of </a:t>
            </a:r>
            <a:r>
              <a:rPr lang="en-CA" sz="3200" dirty="0" err="1"/>
              <a:t>HCl</a:t>
            </a:r>
            <a:r>
              <a:rPr lang="en-CA" sz="3200" dirty="0"/>
              <a:t> and undigested food changing the pH from about 2.5 – 9.0.</a:t>
            </a:r>
          </a:p>
          <a:p>
            <a:pPr lvl="0"/>
            <a:r>
              <a:rPr lang="en-CA" sz="3200" dirty="0"/>
              <a:t>Secretes insulin to regulate blood sugars</a:t>
            </a:r>
          </a:p>
          <a:p>
            <a:pPr lvl="0"/>
            <a:r>
              <a:rPr lang="en-CA" sz="3200" dirty="0"/>
              <a:t>Secretes enzymes to digest fats, proteins and some sugars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7930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Pancreas: </a:t>
            </a:r>
            <a:r>
              <a:rPr lang="en-CA" sz="2000" dirty="0">
                <a:hlinkClick r:id="rId2"/>
              </a:rPr>
              <a:t>https://</a:t>
            </a:r>
            <a:r>
              <a:rPr lang="en-CA" sz="2000" dirty="0" smtClean="0">
                <a:hlinkClick r:id="rId2"/>
              </a:rPr>
              <a:t>www.youtube.com/watch?v=NZ4zcrTzUjA</a:t>
            </a:r>
            <a:r>
              <a:rPr lang="en-CA" sz="2000" dirty="0" smtClean="0"/>
              <a:t/>
            </a:r>
            <a:br>
              <a:rPr lang="en-CA" sz="2000" dirty="0" smtClean="0"/>
            </a:br>
            <a:endParaRPr lang="en-CA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88840"/>
            <a:ext cx="3060599" cy="3322242"/>
          </a:xfrm>
        </p:spPr>
      </p:pic>
      <p:cxnSp>
        <p:nvCxnSpPr>
          <p:cNvPr id="8" name="Straight Arrow Connector 7"/>
          <p:cNvCxnSpPr/>
          <p:nvPr/>
        </p:nvCxnSpPr>
        <p:spPr>
          <a:xfrm flipH="1">
            <a:off x="5004048" y="3140968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6136" y="29969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Pancreas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326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Liver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dirty="0"/>
              <a:t>Largest glandular organ in the body</a:t>
            </a:r>
          </a:p>
          <a:p>
            <a:pPr lvl="0"/>
            <a:r>
              <a:rPr lang="en-CA" sz="2800" dirty="0"/>
              <a:t>Produces bile – greenish – yellow substance that helps digest fats</a:t>
            </a:r>
          </a:p>
          <a:p>
            <a:pPr lvl="0"/>
            <a:r>
              <a:rPr lang="en-CA" sz="2800" dirty="0"/>
              <a:t>Bile is carried from the liver to the small intestine </a:t>
            </a:r>
          </a:p>
          <a:p>
            <a:pPr lvl="0"/>
            <a:r>
              <a:rPr lang="en-CA" sz="2800" dirty="0"/>
              <a:t>Manufactures blood proteins</a:t>
            </a:r>
          </a:p>
          <a:p>
            <a:pPr lvl="0"/>
            <a:r>
              <a:rPr lang="en-CA" sz="2800" dirty="0"/>
              <a:t>Stores glucose as glycogen</a:t>
            </a:r>
          </a:p>
          <a:p>
            <a:pPr lvl="0"/>
            <a:r>
              <a:rPr lang="en-CA" sz="2800" dirty="0"/>
              <a:t>Breaks down toxins (alcohol)</a:t>
            </a:r>
          </a:p>
          <a:p>
            <a:pPr lvl="0"/>
            <a:r>
              <a:rPr lang="en-CA" sz="2800" dirty="0"/>
              <a:t>Breaks down </a:t>
            </a:r>
            <a:r>
              <a:rPr lang="en-CA" sz="2800" dirty="0" err="1" smtClean="0"/>
              <a:t>hemoglobin</a:t>
            </a:r>
            <a:r>
              <a:rPr lang="en-CA" sz="2800" dirty="0" smtClean="0"/>
              <a:t> </a:t>
            </a:r>
            <a:r>
              <a:rPr lang="en-CA" sz="2800" dirty="0"/>
              <a:t>– this gives feces the characteristic brown color</a:t>
            </a:r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9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86408"/>
            <a:ext cx="7620000" cy="1143000"/>
          </a:xfrm>
        </p:spPr>
        <p:txBody>
          <a:bodyPr/>
          <a:lstStyle/>
          <a:p>
            <a:r>
              <a:rPr lang="en-CA" dirty="0"/>
              <a:t>Liver</a:t>
            </a:r>
            <a:r>
              <a:rPr lang="en-CA" dirty="0" smtClean="0"/>
              <a:t>: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sz="2000" dirty="0">
                <a:hlinkClick r:id="rId2"/>
              </a:rPr>
              <a:t>https://</a:t>
            </a:r>
            <a:r>
              <a:rPr lang="en-CA" sz="2000" dirty="0" smtClean="0">
                <a:hlinkClick r:id="rId2"/>
              </a:rPr>
              <a:t>www.youtube.com/watch?v=tat0QYxlCbo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564904"/>
            <a:ext cx="2755941" cy="2991539"/>
          </a:xfrm>
        </p:spPr>
      </p:pic>
      <p:cxnSp>
        <p:nvCxnSpPr>
          <p:cNvPr id="8" name="Straight Arrow Connector 7"/>
          <p:cNvCxnSpPr/>
          <p:nvPr/>
        </p:nvCxnSpPr>
        <p:spPr>
          <a:xfrm>
            <a:off x="2123728" y="2636912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0807" y="22048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Liver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671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Gallbladder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3600" dirty="0"/>
              <a:t>Small muscular sac beneath the liver</a:t>
            </a:r>
          </a:p>
          <a:p>
            <a:pPr lvl="0"/>
            <a:r>
              <a:rPr lang="en-CA" sz="3600" dirty="0"/>
              <a:t>Stores and concentrates bile</a:t>
            </a:r>
          </a:p>
          <a:p>
            <a:pPr lvl="0"/>
            <a:r>
              <a:rPr lang="en-CA" sz="3600" dirty="0"/>
              <a:t>Bile emulsifies fat (physical break down of fats into smaller fat droplets)</a:t>
            </a:r>
          </a:p>
          <a:p>
            <a:pPr lvl="0"/>
            <a:r>
              <a:rPr lang="en-CA" sz="3600" dirty="0"/>
              <a:t>Gallstones are large bile salt crystals that can block the bile duct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760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Gallbladder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2827949" cy="3069703"/>
          </a:xfrm>
        </p:spPr>
      </p:pic>
      <p:cxnSp>
        <p:nvCxnSpPr>
          <p:cNvPr id="8" name="Straight Arrow Connector 7"/>
          <p:cNvCxnSpPr/>
          <p:nvPr/>
        </p:nvCxnSpPr>
        <p:spPr>
          <a:xfrm flipV="1">
            <a:off x="1547664" y="3717032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4365104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Gallbladder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999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</TotalTime>
  <Words>284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Wingdings</vt:lpstr>
      <vt:lpstr>Adjacency</vt:lpstr>
      <vt:lpstr>Digestion </vt:lpstr>
      <vt:lpstr>Small Intestine</vt:lpstr>
      <vt:lpstr>Small intestine – villi</vt:lpstr>
      <vt:lpstr> Pancreas </vt:lpstr>
      <vt:lpstr>Pancreas: https://www.youtube.com/watch?v=NZ4zcrTzUjA </vt:lpstr>
      <vt:lpstr> Liver  </vt:lpstr>
      <vt:lpstr>Liver:  https://www.youtube.com/watch?v=tat0QYxlCbo </vt:lpstr>
      <vt:lpstr> Gallbladder </vt:lpstr>
      <vt:lpstr>Gallbladder</vt:lpstr>
      <vt:lpstr> Large Intestine </vt:lpstr>
      <vt:lpstr> Enzymes and where they are produced: Textbook pg. 266</vt:lpstr>
      <vt:lpstr>Digestive organs and their functions: Textbook pg. 270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Madelene Caine</dc:creator>
  <cp:lastModifiedBy>Madelene Caine</cp:lastModifiedBy>
  <cp:revision>23</cp:revision>
  <dcterms:created xsi:type="dcterms:W3CDTF">2011-01-06T20:20:09Z</dcterms:created>
  <dcterms:modified xsi:type="dcterms:W3CDTF">2018-05-25T15:57:01Z</dcterms:modified>
</cp:coreProperties>
</file>