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A68FB-90B9-4CA6-B7B3-7BE630C108FD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A52DB-DCED-4463-A10E-1A300E2C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3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7CCA29-7073-4F4F-BA23-143A0350E1D0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0CE442-0D69-479E-98BB-F834A234FB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9.2 pages: 288-291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Gas Exchange and Transport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978" y="1066800"/>
            <a:ext cx="2950197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685800"/>
            <a:ext cx="7620000" cy="5720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Dalton’s Law of Partial Pressure</a:t>
            </a:r>
          </a:p>
          <a:p>
            <a:pPr>
              <a:buNone/>
            </a:pPr>
            <a:r>
              <a:rPr lang="en-CA" b="1" dirty="0" smtClean="0">
                <a:solidFill>
                  <a:srgbClr val="FF0000"/>
                </a:solidFill>
              </a:rPr>
              <a:t>   </a:t>
            </a:r>
            <a:r>
              <a:rPr lang="en-CA" dirty="0" smtClean="0"/>
              <a:t>Each gas in a mixture exerts it’s own pressure, which is proportional to the total volume (of the mixture)</a:t>
            </a:r>
          </a:p>
          <a:p>
            <a:r>
              <a:rPr lang="en-US" dirty="0" smtClean="0"/>
              <a:t>Gases diffuse from an area of high partial pressure to an area of lower partial pressure</a:t>
            </a:r>
          </a:p>
          <a:p>
            <a:r>
              <a:rPr lang="en-US" dirty="0" smtClean="0"/>
              <a:t>Oxygen moves from the atmosphere, the area of highest pressure, to the alveoli.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Pressure of O</a:t>
            </a:r>
            <a:r>
              <a:rPr lang="en-US" sz="2000" dirty="0" smtClean="0"/>
              <a:t>2</a:t>
            </a:r>
            <a:r>
              <a:rPr lang="en-US" dirty="0" smtClean="0"/>
              <a:t> and Co</a:t>
            </a:r>
            <a:r>
              <a:rPr lang="en-US" sz="2000" dirty="0" smtClean="0"/>
              <a:t>2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81200"/>
            <a:ext cx="5434105" cy="37314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981200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>
                <a:cs typeface="Times New Roman" pitchFamily="18" charset="0"/>
              </a:rPr>
              <a:t>Gas moves from high pressure to low pressure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cs typeface="Times New Roman" pitchFamily="18" charset="0"/>
              </a:rPr>
              <a:t>High pressure of O</a:t>
            </a:r>
            <a:r>
              <a:rPr lang="en-CA" sz="2800" baseline="-25000" dirty="0" smtClean="0">
                <a:cs typeface="Times New Roman" pitchFamily="18" charset="0"/>
              </a:rPr>
              <a:t>2</a:t>
            </a:r>
            <a:r>
              <a:rPr lang="en-CA" sz="2800" dirty="0" smtClean="0">
                <a:cs typeface="Times New Roman" pitchFamily="18" charset="0"/>
              </a:rPr>
              <a:t> in your arteries moves </a:t>
            </a:r>
          </a:p>
          <a:p>
            <a:r>
              <a:rPr lang="en-CA" sz="2800" dirty="0" smtClean="0">
                <a:cs typeface="Times New Roman" pitchFamily="18" charset="0"/>
              </a:rPr>
              <a:t>	into your body cells 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>
                <a:cs typeface="Times New Roman" pitchFamily="18" charset="0"/>
              </a:rPr>
              <a:t>High pressure of CO</a:t>
            </a:r>
            <a:r>
              <a:rPr lang="en-CA" sz="1400" dirty="0" smtClean="0">
                <a:cs typeface="Times New Roman" pitchFamily="18" charset="0"/>
              </a:rPr>
              <a:t>2</a:t>
            </a:r>
            <a:r>
              <a:rPr lang="en-CA" sz="2800" dirty="0" smtClean="0">
                <a:cs typeface="Times New Roman" pitchFamily="18" charset="0"/>
              </a:rPr>
              <a:t> in your body cells so it moves into 	your veins </a:t>
            </a:r>
          </a:p>
          <a:p>
            <a:pPr>
              <a:buFont typeface="Arial" pitchFamily="34" charset="0"/>
              <a:buChar char="•"/>
            </a:pPr>
            <a:r>
              <a:rPr lang="en-CA" sz="2800" b="1" i="1" dirty="0" smtClean="0">
                <a:latin typeface="Arial" pitchFamily="34" charset="0"/>
                <a:cs typeface="Arial" pitchFamily="34" charset="0"/>
              </a:rPr>
              <a:t>Oxygen moves from the capillaries into the cells to supply the tissue with oxygen</a:t>
            </a:r>
            <a:r>
              <a:rPr lang="en-CA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81200"/>
            <a:ext cx="3976463" cy="4333325"/>
          </a:xfrm>
        </p:spPr>
      </p:pic>
    </p:spTree>
    <p:extLst>
      <p:ext uri="{BB962C8B-B14F-4D97-AF65-F5344CB8AC3E}">
        <p14:creationId xmlns:p14="http://schemas.microsoft.com/office/powerpoint/2010/main" val="29255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from the atmosphere</a:t>
            </a:r>
            <a:r>
              <a:rPr lang="en-US" dirty="0" smtClean="0">
                <a:sym typeface="Wingdings" pitchFamily="2" charset="2"/>
              </a:rPr>
              <a:t> alveoli blood</a:t>
            </a:r>
            <a:endParaRPr lang="en-US" dirty="0" smtClean="0"/>
          </a:p>
          <a:p>
            <a:r>
              <a:rPr lang="en-US" dirty="0" smtClean="0"/>
              <a:t>Hemoglobin – the oxygen carrying molecule in red blood cells</a:t>
            </a:r>
          </a:p>
          <a:p>
            <a:r>
              <a:rPr lang="en-US" dirty="0" smtClean="0"/>
              <a:t>When oxygen dissolves into the plasma, hemoglobin forms a weak bond with the oxygen molecule to form </a:t>
            </a:r>
            <a:r>
              <a:rPr lang="en-US" dirty="0" err="1" smtClean="0"/>
              <a:t>oxyhemoglobin</a:t>
            </a:r>
            <a:endParaRPr lang="en-US" dirty="0" smtClean="0"/>
          </a:p>
          <a:p>
            <a:r>
              <a:rPr lang="en-US" dirty="0" smtClean="0"/>
              <a:t>This can allow the blood to carry 20 </a:t>
            </a:r>
            <a:r>
              <a:rPr lang="en-US" dirty="0" err="1" smtClean="0"/>
              <a:t>mL</a:t>
            </a:r>
            <a:r>
              <a:rPr lang="en-US" dirty="0" smtClean="0"/>
              <a:t> of oxygen per 100 </a:t>
            </a:r>
            <a:r>
              <a:rPr lang="en-US" dirty="0" err="1" smtClean="0"/>
              <a:t>mL</a:t>
            </a:r>
            <a:r>
              <a:rPr lang="en-US" dirty="0" smtClean="0"/>
              <a:t> of blood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3"/>
          </a:xfrm>
        </p:spPr>
        <p:txBody>
          <a:bodyPr/>
          <a:lstStyle/>
          <a:p>
            <a:r>
              <a:rPr lang="en-US" dirty="0" smtClean="0"/>
              <a:t>Blood diffusing into the capillaries from the lungs drops pressure to about 5.3 </a:t>
            </a:r>
            <a:r>
              <a:rPr lang="en-US" dirty="0" err="1" smtClean="0"/>
              <a:t>kPa</a:t>
            </a:r>
            <a:r>
              <a:rPr lang="en-US" dirty="0" smtClean="0"/>
              <a:t> from about 13.3 </a:t>
            </a:r>
            <a:r>
              <a:rPr lang="en-US" dirty="0" err="1" smtClean="0"/>
              <a:t>kPa</a:t>
            </a:r>
            <a:r>
              <a:rPr lang="en-US" dirty="0" smtClean="0"/>
              <a:t> in the lungs</a:t>
            </a:r>
          </a:p>
          <a:p>
            <a:r>
              <a:rPr lang="en-US" dirty="0" smtClean="0"/>
              <a:t>This drop in partial pressure causes the dissociation, or split, of oxygen from the hemoglobin and oxygen diffuses into the tissues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Dioxide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27% of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 is carried in red blood cells</a:t>
            </a:r>
            <a:endParaRPr lang="en-CA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64% of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 is converted by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carbonic anhydrase to carbonic acid H</a:t>
            </a:r>
            <a:r>
              <a:rPr lang="en-CA" baseline="-2500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CO</a:t>
            </a:r>
            <a:r>
              <a:rPr lang="en-US" baseline="-25000" dirty="0" smtClean="0">
                <a:solidFill>
                  <a:srgbClr val="C00000"/>
                </a:solidFill>
                <a:cs typeface="Times New Roman" pitchFamily="18" charset="0"/>
              </a:rPr>
              <a:t>3</a:t>
            </a:r>
            <a:endParaRPr lang="en-CA" baseline="-250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dirty="0" smtClean="0">
                <a:latin typeface="Arial" pitchFamily="34" charset="0"/>
                <a:cs typeface="Arial" pitchFamily="34" charset="0"/>
              </a:rPr>
              <a:t>converting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into carbonic acid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decreases the concentration of CO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in the blood so that </a:t>
            </a:r>
            <a:r>
              <a:rPr lang="en-C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CA" baseline="-25000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will continue to move into the blood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 . . BUT . . it decrease the pH which can be potentially deadly</a:t>
            </a:r>
            <a:r>
              <a:rPr lang="en-CA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solidFill>
                  <a:schemeClr val="folHlink"/>
                </a:solidFill>
                <a:cs typeface="Times New Roman" pitchFamily="18" charset="0"/>
              </a:rPr>
              <a:t>Hemoglobin</a:t>
            </a:r>
            <a:r>
              <a:rPr lang="en-CA" dirty="0" smtClean="0">
                <a:solidFill>
                  <a:schemeClr val="folHlink"/>
                </a:solidFill>
                <a:cs typeface="Times New Roman" pitchFamily="18" charset="0"/>
              </a:rPr>
              <a:t> as a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dirty="0" smtClean="0">
                <a:cs typeface="Times New Roman" pitchFamily="18" charset="0"/>
              </a:rPr>
              <a:t>Carbonic acid </a:t>
            </a:r>
            <a:r>
              <a:rPr lang="en-US" dirty="0" smtClean="0">
                <a:cs typeface="Times New Roman" pitchFamily="18" charset="0"/>
              </a:rPr>
              <a:t>H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CO</a:t>
            </a:r>
            <a:r>
              <a:rPr lang="en-US" baseline="-25000" dirty="0" smtClean="0">
                <a:cs typeface="Times New Roman" pitchFamily="18" charset="0"/>
              </a:rPr>
              <a:t>3</a:t>
            </a:r>
            <a:r>
              <a:rPr lang="en-CA" dirty="0" smtClean="0">
                <a:cs typeface="Times New Roman" pitchFamily="18" charset="0"/>
              </a:rPr>
              <a:t> dissociates/splits into H</a:t>
            </a:r>
            <a:r>
              <a:rPr lang="en-CA" baseline="30000" dirty="0" smtClean="0">
                <a:cs typeface="Times New Roman" pitchFamily="18" charset="0"/>
              </a:rPr>
              <a:t>+</a:t>
            </a:r>
            <a:r>
              <a:rPr lang="en-CA" dirty="0" smtClean="0">
                <a:cs typeface="Times New Roman" pitchFamily="18" charset="0"/>
              </a:rPr>
              <a:t> and HCO</a:t>
            </a:r>
            <a:r>
              <a:rPr lang="en-CA" baseline="-25000" dirty="0" smtClean="0">
                <a:cs typeface="Times New Roman" pitchFamily="18" charset="0"/>
              </a:rPr>
              <a:t>3</a:t>
            </a:r>
            <a:r>
              <a:rPr lang="en-CA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CA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Hemoglobin</a:t>
            </a:r>
            <a:r>
              <a:rPr lang="en-CA" dirty="0" smtClean="0">
                <a:cs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cs typeface="Times New Roman" pitchFamily="18" charset="0"/>
              </a:rPr>
              <a:t>picks up the H</a:t>
            </a:r>
            <a:r>
              <a:rPr lang="en-CA" b="1" baseline="30000" dirty="0" smtClean="0">
                <a:solidFill>
                  <a:srgbClr val="FF0000"/>
                </a:solidFill>
                <a:cs typeface="Times New Roman" pitchFamily="18" charset="0"/>
              </a:rPr>
              <a:t>+</a:t>
            </a:r>
            <a:r>
              <a:rPr lang="en-CA" b="1" dirty="0" smtClean="0">
                <a:solidFill>
                  <a:srgbClr val="FF0000"/>
                </a:solidFill>
                <a:cs typeface="Times New Roman" pitchFamily="18" charset="0"/>
              </a:rPr>
              <a:t> ions</a:t>
            </a:r>
            <a:r>
              <a:rPr lang="en-CA" dirty="0" smtClean="0">
                <a:cs typeface="Times New Roman" pitchFamily="18" charset="0"/>
              </a:rPr>
              <a:t>, working to </a:t>
            </a:r>
            <a:r>
              <a:rPr lang="en-CA" u="sng" dirty="0" smtClean="0">
                <a:cs typeface="Times New Roman" pitchFamily="18" charset="0"/>
              </a:rPr>
              <a:t>neutralize</a:t>
            </a:r>
            <a:r>
              <a:rPr lang="en-CA" dirty="0" smtClean="0">
                <a:cs typeface="Times New Roman" pitchFamily="18" charset="0"/>
              </a:rPr>
              <a:t> the blood’s pH levels (buffers blood so that it is not acidic)</a:t>
            </a:r>
          </a:p>
          <a:p>
            <a:pPr>
              <a:lnSpc>
                <a:spcPct val="90000"/>
              </a:lnSpc>
            </a:pPr>
            <a:r>
              <a:rPr lang="en-CA" dirty="0" smtClean="0">
                <a:cs typeface="Times New Roman" pitchFamily="18" charset="0"/>
              </a:rPr>
              <a:t>When the hemoglobin reaches the lungs H</a:t>
            </a:r>
            <a:r>
              <a:rPr lang="en-CA" baseline="30000" dirty="0" smtClean="0">
                <a:cs typeface="Times New Roman" pitchFamily="18" charset="0"/>
              </a:rPr>
              <a:t>+</a:t>
            </a:r>
            <a:r>
              <a:rPr lang="en-CA" dirty="0" smtClean="0">
                <a:cs typeface="Times New Roman" pitchFamily="18" charset="0"/>
              </a:rPr>
              <a:t> is replaced by O</a:t>
            </a:r>
            <a:r>
              <a:rPr lang="en-CA" baseline="-25000" dirty="0" smtClean="0">
                <a:cs typeface="Times New Roman" pitchFamily="18" charset="0"/>
              </a:rPr>
              <a:t>2</a:t>
            </a:r>
            <a:endParaRPr lang="en-CA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CA" b="1" baseline="-25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H</a:t>
            </a:r>
            <a:r>
              <a:rPr lang="en-CA" b="1" baseline="-25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are released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into the lungs and exhale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133</TotalTime>
  <Words>322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9.2 pages: 288-291</vt:lpstr>
      <vt:lpstr>PowerPoint Presentation</vt:lpstr>
      <vt:lpstr>Partial Pressure of O2 and Co2</vt:lpstr>
      <vt:lpstr>PowerPoint Presentation</vt:lpstr>
      <vt:lpstr>PowerPoint Presentation</vt:lpstr>
      <vt:lpstr>Oxygen Transport</vt:lpstr>
      <vt:lpstr>PowerPoint Presentation</vt:lpstr>
      <vt:lpstr>Carbon Dioxide Transport</vt:lpstr>
      <vt:lpstr>Hemoglobin as a Buffer</vt:lpstr>
      <vt:lpstr>PowerPoint Presentation</vt:lpstr>
    </vt:vector>
  </TitlesOfParts>
  <Company>RDCRD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9.2 pages: 288-291</dc:title>
  <dc:creator>mcaine</dc:creator>
  <cp:lastModifiedBy>Madelene Caine</cp:lastModifiedBy>
  <cp:revision>23</cp:revision>
  <cp:lastPrinted>2017-12-04T03:30:21Z</cp:lastPrinted>
  <dcterms:created xsi:type="dcterms:W3CDTF">2008-11-24T21:33:11Z</dcterms:created>
  <dcterms:modified xsi:type="dcterms:W3CDTF">2018-11-26T02:28:32Z</dcterms:modified>
</cp:coreProperties>
</file>