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80" r:id="rId13"/>
    <p:sldId id="266" r:id="rId14"/>
    <p:sldId id="276" r:id="rId15"/>
    <p:sldId id="267" r:id="rId16"/>
    <p:sldId id="268" r:id="rId17"/>
    <p:sldId id="277" r:id="rId18"/>
    <p:sldId id="269" r:id="rId19"/>
    <p:sldId id="270" r:id="rId20"/>
    <p:sldId id="271" r:id="rId21"/>
    <p:sldId id="272" r:id="rId22"/>
    <p:sldId id="273" r:id="rId23"/>
    <p:sldId id="274" r:id="rId24"/>
    <p:sldId id="278" r:id="rId25"/>
    <p:sldId id="279" r:id="rId26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15BEA-B2F8-450D-B997-B32D19FFE2FC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82CE7-EB3F-46A0-A541-4549F8681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2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CD3BD9-0BEF-4D22-8E48-864822781804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B3D3A9-E560-4863-8DB1-1C5AAC4C4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WCWgMqouaI" TargetMode="External"/><Relationship Id="rId2" Type="http://schemas.openxmlformats.org/officeDocument/2006/relationships/hyperlink" Target="https://www.youtube.com/watch?v=9Ynm5ZOW59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Ghm01oR2q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7.1</a:t>
            </a:r>
          </a:p>
          <a:p>
            <a:r>
              <a:rPr lang="en-US" dirty="0" smtClean="0"/>
              <a:t>Pages 202-209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06206"/>
            <a:ext cx="2667000" cy="4754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Processes that Require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Chromosome movements during cell division</a:t>
            </a:r>
          </a:p>
          <a:p>
            <a:r>
              <a:rPr lang="en-US" dirty="0" smtClean="0"/>
              <a:t>Movement of organelles such as contractile vacuoles</a:t>
            </a:r>
          </a:p>
          <a:p>
            <a:pPr marL="82296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www.youtube.com/watch?v=9Ynm5ZOW59Q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Cytoplasmic streaming</a:t>
            </a:r>
          </a:p>
          <a:p>
            <a:pPr marL="82296" indent="0">
              <a:buNone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www.youtube.com/watch?v=0WCWgMqouaI</a:t>
            </a:r>
            <a:endParaRPr lang="en-US" dirty="0" smtClean="0"/>
          </a:p>
          <a:p>
            <a:r>
              <a:rPr lang="en-US" dirty="0" smtClean="0"/>
              <a:t>Formation of pseudopods</a:t>
            </a:r>
          </a:p>
          <a:p>
            <a:pPr marL="82296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www.youtube.com/watch?v=iGhm01oR2q0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Beating of cilia and flagella</a:t>
            </a:r>
          </a:p>
          <a:p>
            <a:r>
              <a:rPr lang="en-US" dirty="0" smtClean="0"/>
              <a:t>Contraction of skeletal, smooth and cardiac muscles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amino acids in protein synthesis</a:t>
            </a:r>
          </a:p>
          <a:p>
            <a:r>
              <a:rPr lang="en-US" dirty="0" smtClean="0"/>
              <a:t>Building new strands of DNA during DNA replication</a:t>
            </a:r>
          </a:p>
          <a:p>
            <a:r>
              <a:rPr lang="en-US" dirty="0" smtClean="0"/>
              <a:t>Switches certain enzymes on or off</a:t>
            </a:r>
          </a:p>
          <a:p>
            <a:r>
              <a:rPr lang="en-US" dirty="0" smtClean="0"/>
              <a:t>Produces light in some light-generating species such as glow-worms and fireflies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uses of ATP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417638"/>
            <a:ext cx="2438400" cy="1190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12558"/>
            <a:ext cx="3233738" cy="23607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488" y="3962400"/>
            <a:ext cx="3276600" cy="2457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1148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1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and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Virtually all processes conducted by cells use ATP molecules.</a:t>
            </a:r>
          </a:p>
          <a:p>
            <a:r>
              <a:rPr lang="en-US" dirty="0" smtClean="0"/>
              <a:t>Glucose can not be used directly by cells </a:t>
            </a:r>
          </a:p>
          <a:p>
            <a:r>
              <a:rPr lang="en-US" dirty="0" smtClean="0"/>
              <a:t>Glucose has the equivalence of 100 times the energy of one ATP molecule</a:t>
            </a:r>
          </a:p>
          <a:p>
            <a:r>
              <a:rPr lang="en-US" dirty="0" smtClean="0"/>
              <a:t>Glucose must be converted into ATP so it can be used by the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undred dollar b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381000"/>
            <a:ext cx="3506328" cy="3341232"/>
          </a:xfrm>
        </p:spPr>
      </p:pic>
      <p:pic>
        <p:nvPicPr>
          <p:cNvPr id="5" name="Picture 4" descr="loo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352800"/>
            <a:ext cx="3005137" cy="3005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 Analogy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are like vending machines – they can only accept one dollar coins (ATP)</a:t>
            </a:r>
          </a:p>
          <a:p>
            <a:r>
              <a:rPr lang="en-US" dirty="0" smtClean="0"/>
              <a:t>Glucose is like $100 bill – we need to get change in the form of dollar coins (ATP) before the vending machine (cell) can use it.</a:t>
            </a:r>
            <a:endParaRPr lang="en-US" dirty="0"/>
          </a:p>
        </p:txBody>
      </p:sp>
      <p:pic>
        <p:nvPicPr>
          <p:cNvPr id="4" name="Picture 3" descr="vending-mach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191000"/>
            <a:ext cx="3251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AutoNum type="arabicPeriod" startAt="3"/>
            </a:pPr>
            <a:r>
              <a:rPr lang="en-US" dirty="0" smtClean="0"/>
              <a:t>Active transport involves carrier proteins imbedded in the membranes of cells.  How do these carrier proteins use ATP to transport molecules across the membrane?</a:t>
            </a:r>
          </a:p>
          <a:p>
            <a:pPr marL="596646" indent="-514350">
              <a:buAutoNum type="arabicPeriod" startAt="3"/>
            </a:pPr>
            <a:r>
              <a:rPr lang="en-US" dirty="0" smtClean="0"/>
              <a:t>How is ATP used in muscle contraction?</a:t>
            </a:r>
          </a:p>
          <a:p>
            <a:pPr marL="596646" indent="-514350">
              <a:buAutoNum type="arabicPeriod" startAt="3"/>
            </a:pPr>
            <a:r>
              <a:rPr lang="en-US" dirty="0" smtClean="0"/>
              <a:t>One glucose molecule has 100 times more stored energy than one ATP molecule.  Explain why cells can’t use glucose to run their processes.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 startAt="3"/>
            </a:pPr>
            <a:r>
              <a:rPr lang="en-US" dirty="0" smtClean="0"/>
              <a:t>The energy from ATP is used by the pump to move molecules against the concentration gradient, resulting in the formation of ADP and Pi</a:t>
            </a:r>
          </a:p>
          <a:p>
            <a:pPr marL="596646" indent="-514350">
              <a:buAutoNum type="arabicPeriod" startAt="3"/>
            </a:pPr>
            <a:r>
              <a:rPr lang="en-US" dirty="0" smtClean="0"/>
              <a:t>ATP causes muscle </a:t>
            </a:r>
            <a:r>
              <a:rPr lang="en-US" dirty="0" err="1" smtClean="0"/>
              <a:t>fibres</a:t>
            </a:r>
            <a:r>
              <a:rPr lang="en-US" dirty="0" smtClean="0"/>
              <a:t> to pull against one another, resulting in contraction</a:t>
            </a:r>
          </a:p>
          <a:p>
            <a:pPr marL="596646" indent="-514350">
              <a:buAutoNum type="arabicPeriod" startAt="3"/>
            </a:pPr>
            <a:r>
              <a:rPr lang="en-US" dirty="0" smtClean="0"/>
              <a:t>The ATP molecule contains the energy in smaller amounts that are usable by the cell for cell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cellular respiration, energy is released as the high energy glucose molecule is broken down into lower energy molecules</a:t>
            </a:r>
          </a:p>
          <a:p>
            <a:r>
              <a:rPr lang="en-US" dirty="0" smtClean="0"/>
              <a:t>In accordance with the Second Law of Thermodynamics, no energy conversion can be 100% efficient – cellular respiration is about 36% efficient at converting glucose into the energy of ATP</a:t>
            </a:r>
          </a:p>
          <a:p>
            <a:r>
              <a:rPr lang="en-US" dirty="0" smtClean="0"/>
              <a:t>The remaining 64% is released as heat, which in the case of mammals and birds, maintains our constant body 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Types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Aerobic Cellular Respiration </a:t>
            </a:r>
            <a:r>
              <a:rPr lang="en-US" dirty="0" smtClean="0"/>
              <a:t>– the set of reactions that take place in the cell in the presence of oxygen and releases energy stored in glucose</a:t>
            </a:r>
          </a:p>
          <a:p>
            <a:r>
              <a:rPr lang="en-US" dirty="0" smtClean="0"/>
              <a:t>The end products of aerobic cellular respiration are carbon dioxide gas, water and </a:t>
            </a:r>
            <a:r>
              <a:rPr lang="en-US" dirty="0" smtClean="0">
                <a:solidFill>
                  <a:srgbClr val="C00000"/>
                </a:solidFill>
              </a:rPr>
              <a:t>36 ATP </a:t>
            </a:r>
            <a:r>
              <a:rPr lang="en-US" dirty="0" smtClean="0"/>
              <a:t>molecules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    C</a:t>
            </a:r>
            <a:r>
              <a:rPr lang="en-US" sz="1200" dirty="0" smtClean="0"/>
              <a:t>6</a:t>
            </a:r>
            <a:r>
              <a:rPr lang="en-US" sz="2000" dirty="0" smtClean="0"/>
              <a:t>H</a:t>
            </a:r>
            <a:r>
              <a:rPr lang="en-US" sz="1200" dirty="0" smtClean="0"/>
              <a:t>12</a:t>
            </a:r>
            <a:r>
              <a:rPr lang="en-US" sz="2000" dirty="0" smtClean="0"/>
              <a:t>O</a:t>
            </a:r>
            <a:r>
              <a:rPr lang="en-US" sz="1200" dirty="0" smtClean="0"/>
              <a:t>6</a:t>
            </a:r>
            <a:r>
              <a:rPr lang="en-US" sz="2000" dirty="0" smtClean="0"/>
              <a:t> + 6O</a:t>
            </a:r>
            <a:r>
              <a:rPr lang="en-US" sz="1200" dirty="0" smtClean="0"/>
              <a:t>2</a:t>
            </a:r>
            <a:r>
              <a:rPr lang="en-US" sz="2000" dirty="0" smtClean="0"/>
              <a:t> + 36 ADP + 36 Pi </a:t>
            </a:r>
            <a:r>
              <a:rPr lang="en-US" sz="2000" dirty="0" smtClean="0">
                <a:sym typeface="Wingdings" pitchFamily="2" charset="2"/>
              </a:rPr>
              <a:t> 6CO</a:t>
            </a:r>
            <a:r>
              <a:rPr lang="en-US" sz="1200" dirty="0" smtClean="0">
                <a:sym typeface="Wingdings" pitchFamily="2" charset="2"/>
              </a:rPr>
              <a:t>2 </a:t>
            </a:r>
            <a:r>
              <a:rPr lang="en-US" sz="2000" dirty="0" smtClean="0">
                <a:sym typeface="Wingdings" pitchFamily="2" charset="2"/>
              </a:rPr>
              <a:t>+ 6H</a:t>
            </a:r>
            <a:r>
              <a:rPr lang="en-US" sz="12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 + 36 ATP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Learner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 explain the role of cellular respiration in releasing potential energy from organic compounds</a:t>
            </a:r>
          </a:p>
          <a:p>
            <a:r>
              <a:rPr lang="en-US" sz="2800" dirty="0" smtClean="0"/>
              <a:t>To summarize and explain the role of ATP in cellular metabolism</a:t>
            </a:r>
          </a:p>
          <a:p>
            <a:pPr>
              <a:buNone/>
            </a:pPr>
            <a:r>
              <a:rPr lang="en-US" sz="2800" dirty="0" smtClean="0"/>
              <a:t>		- active transport, </a:t>
            </a:r>
            <a:r>
              <a:rPr lang="en-US" sz="2800" dirty="0" err="1" smtClean="0"/>
              <a:t>cytoplasmic</a:t>
            </a:r>
            <a:r>
              <a:rPr lang="en-US" sz="2800" dirty="0" smtClean="0"/>
              <a:t> streaming, </a:t>
            </a:r>
            <a:r>
              <a:rPr lang="en-US" sz="2800" dirty="0" err="1" smtClean="0"/>
              <a:t>phagocytosis</a:t>
            </a:r>
            <a:r>
              <a:rPr lang="en-US" sz="2800" dirty="0" smtClean="0"/>
              <a:t>, biochemical synthesis, muscle contraction, heat production</a:t>
            </a:r>
          </a:p>
          <a:p>
            <a:r>
              <a:rPr lang="en-US" sz="2800" dirty="0" smtClean="0"/>
              <a:t>To distinguish, in general terms, between aerobic and anaerobic respiration and fermentation in plants, animals and yeast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Aerobic Cellular Respiration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Stage 1:  </a:t>
            </a:r>
            <a:r>
              <a:rPr lang="en-US" dirty="0" err="1" smtClean="0"/>
              <a:t>glycolysis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Stage 2:  </a:t>
            </a:r>
            <a:r>
              <a:rPr lang="en-US" dirty="0" err="1" smtClean="0"/>
              <a:t>pyruvate</a:t>
            </a:r>
            <a:r>
              <a:rPr lang="en-US" dirty="0" smtClean="0"/>
              <a:t> oxidation</a:t>
            </a:r>
          </a:p>
          <a:p>
            <a:pPr>
              <a:buNone/>
            </a:pPr>
            <a:r>
              <a:rPr lang="en-US" dirty="0" smtClean="0"/>
              <a:t>Stage 3:  the Krebs cycle</a:t>
            </a:r>
          </a:p>
          <a:p>
            <a:pPr>
              <a:buNone/>
            </a:pPr>
            <a:r>
              <a:rPr lang="en-US" dirty="0" smtClean="0"/>
              <a:t>Stage 4: the electron transport chain and </a:t>
            </a:r>
            <a:r>
              <a:rPr lang="en-US" dirty="0" err="1" smtClean="0"/>
              <a:t>chemiosmosis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set of reactions that take place in the cell in the </a:t>
            </a:r>
            <a:r>
              <a:rPr lang="en-US" dirty="0" smtClean="0">
                <a:solidFill>
                  <a:srgbClr val="C00000"/>
                </a:solidFill>
              </a:rPr>
              <a:t>absence of oxygen </a:t>
            </a:r>
            <a:r>
              <a:rPr lang="en-US" dirty="0" smtClean="0"/>
              <a:t>and releases energy stored in glucose</a:t>
            </a:r>
          </a:p>
          <a:p>
            <a:r>
              <a:rPr lang="en-US" dirty="0" smtClean="0"/>
              <a:t>There are two types of anaerobic cellular respiration:</a:t>
            </a:r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1200" dirty="0" smtClean="0"/>
              <a:t>6</a:t>
            </a:r>
            <a:r>
              <a:rPr lang="en-US" sz="2400" dirty="0" smtClean="0"/>
              <a:t>H</a:t>
            </a:r>
            <a:r>
              <a:rPr lang="en-US" sz="1200" dirty="0" smtClean="0"/>
              <a:t>12</a:t>
            </a:r>
            <a:r>
              <a:rPr lang="en-US" sz="2400" dirty="0" smtClean="0"/>
              <a:t>O</a:t>
            </a:r>
            <a:r>
              <a:rPr lang="en-US" sz="1200" dirty="0" smtClean="0"/>
              <a:t>6 </a:t>
            </a:r>
            <a:r>
              <a:rPr lang="en-US" sz="2400" dirty="0" smtClean="0"/>
              <a:t>+ 2ADP + 2Pi </a:t>
            </a:r>
            <a:r>
              <a:rPr lang="en-US" sz="2400" dirty="0" smtClean="0">
                <a:sym typeface="Wingdings" pitchFamily="2" charset="2"/>
              </a:rPr>
              <a:t> 2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C</a:t>
            </a:r>
            <a:r>
              <a:rPr lang="en-US" sz="1200" dirty="0" smtClean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H</a:t>
            </a:r>
            <a:r>
              <a:rPr lang="en-US" sz="1200" dirty="0" smtClean="0">
                <a:solidFill>
                  <a:srgbClr val="C00000"/>
                </a:solidFill>
                <a:sym typeface="Wingdings" pitchFamily="2" charset="2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OH</a:t>
            </a:r>
            <a:r>
              <a:rPr lang="en-US" sz="2400" dirty="0" smtClean="0">
                <a:sym typeface="Wingdings" pitchFamily="2" charset="2"/>
              </a:rPr>
              <a:t> + 2CO</a:t>
            </a:r>
            <a:r>
              <a:rPr lang="en-US" sz="12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+ 2ATP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       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(ethanol)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C</a:t>
            </a:r>
            <a:r>
              <a:rPr lang="en-US" sz="1200" dirty="0" smtClean="0"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H</a:t>
            </a:r>
            <a:r>
              <a:rPr lang="en-US" sz="1200" dirty="0" smtClean="0">
                <a:sym typeface="Wingdings" pitchFamily="2" charset="2"/>
              </a:rPr>
              <a:t>12</a:t>
            </a:r>
            <a:r>
              <a:rPr lang="en-US" sz="2400" dirty="0" smtClean="0">
                <a:sym typeface="Wingdings" pitchFamily="2" charset="2"/>
              </a:rPr>
              <a:t>O</a:t>
            </a:r>
            <a:r>
              <a:rPr lang="en-US" sz="1200" dirty="0" smtClean="0">
                <a:sym typeface="Wingdings" pitchFamily="2" charset="2"/>
              </a:rPr>
              <a:t>6 </a:t>
            </a:r>
            <a:r>
              <a:rPr lang="en-US" sz="2400" dirty="0" smtClean="0">
                <a:sym typeface="Wingdings" pitchFamily="2" charset="2"/>
              </a:rPr>
              <a:t>+ 2ADP + 2Pi  2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C</a:t>
            </a:r>
            <a:r>
              <a:rPr lang="en-US" sz="1200" dirty="0" smtClean="0">
                <a:solidFill>
                  <a:srgbClr val="C00000"/>
                </a:solidFill>
                <a:sym typeface="Wingdings" pitchFamily="2" charset="2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H</a:t>
            </a:r>
            <a:r>
              <a:rPr lang="en-US" sz="1200" dirty="0" smtClean="0">
                <a:solidFill>
                  <a:srgbClr val="C00000"/>
                </a:solidFill>
                <a:sym typeface="Wingdings" pitchFamily="2" charset="2"/>
              </a:rPr>
              <a:t>6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O</a:t>
            </a:r>
            <a:r>
              <a:rPr lang="en-US" sz="1200" dirty="0" smtClean="0">
                <a:solidFill>
                  <a:srgbClr val="C00000"/>
                </a:solidFill>
                <a:sym typeface="Wingdings" pitchFamily="2" charset="2"/>
              </a:rPr>
              <a:t>3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+ 2 ATP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                                     (lactic acid)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Anaerobic Cellular Respiration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Stage 1: </a:t>
            </a:r>
            <a:r>
              <a:rPr lang="en-US" dirty="0" err="1" smtClean="0"/>
              <a:t>glycolosis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Stage 2: fermentation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Aerobic cellular respiration produces much more ATP than either anaerobic cellular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 7.1 Questions #1 – 5</a:t>
            </a:r>
          </a:p>
          <a:p>
            <a:pPr>
              <a:buNone/>
            </a:pPr>
            <a:r>
              <a:rPr lang="en-US" dirty="0" smtClean="0"/>
              <a:t>Page: 209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Glucose has a high energy content, is relatively small, and is highly soluble.</a:t>
            </a:r>
          </a:p>
          <a:p>
            <a:pPr marL="596646" indent="-514350">
              <a:buAutoNum type="arabicPeriod"/>
            </a:pPr>
            <a:r>
              <a:rPr lang="en-US" dirty="0" smtClean="0"/>
              <a:t>Both animals use the waste energy (heat) to keep their bodies warm.</a:t>
            </a:r>
          </a:p>
          <a:p>
            <a:pPr marL="596646" indent="-514350">
              <a:buAutoNum type="arabicPeriod"/>
            </a:pPr>
            <a:r>
              <a:rPr lang="en-US" dirty="0" smtClean="0"/>
              <a:t>Example</a:t>
            </a:r>
            <a:r>
              <a:rPr lang="en-US" dirty="0" smtClean="0"/>
              <a:t>:  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- the movement of material up the concentration gradient (low concentration to high) </a:t>
            </a:r>
            <a:r>
              <a:rPr lang="en-US" dirty="0" smtClean="0"/>
              <a:t>Sodium/Potassium pumps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  Cellular </a:t>
            </a:r>
            <a:r>
              <a:rPr lang="en-US" dirty="0" smtClean="0"/>
              <a:t>respiration is required to convert stored food energy (glucose) into the usable form of </a:t>
            </a:r>
            <a:r>
              <a:rPr lang="en-US" dirty="0" smtClean="0"/>
              <a:t>ATP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Glycolysis, pyruvate oxidation, </a:t>
            </a:r>
            <a:r>
              <a:rPr lang="en-US" dirty="0" err="1"/>
              <a:t>Kreb’s</a:t>
            </a:r>
            <a:r>
              <a:rPr lang="en-US" dirty="0"/>
              <a:t> cycle and the electron transport chain and chemiosmosis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cells require energy for a particular  process, it must be supplied in the more directly usable form of ATP</a:t>
            </a:r>
          </a:p>
          <a:p>
            <a:r>
              <a:rPr lang="en-US" dirty="0" smtClean="0"/>
              <a:t>The cells of both animals and plants release the energy stored in the bonds of glucose molecules through the process of </a:t>
            </a:r>
            <a:r>
              <a:rPr lang="en-US" dirty="0" smtClean="0">
                <a:solidFill>
                  <a:schemeClr val="accent3"/>
                </a:solidFill>
              </a:rPr>
              <a:t>cellular respiration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Glucose + oxygen </a:t>
            </a:r>
            <a:r>
              <a:rPr lang="en-US" sz="2400" dirty="0" smtClean="0">
                <a:sym typeface="Wingdings" pitchFamily="2" charset="2"/>
              </a:rPr>
              <a:t> carbon dioxide + water + energy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C</a:t>
            </a:r>
            <a:r>
              <a:rPr lang="en-US" sz="1400" dirty="0" smtClean="0"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H</a:t>
            </a:r>
            <a:r>
              <a:rPr lang="en-US" sz="1400" dirty="0" smtClean="0">
                <a:sym typeface="Wingdings" pitchFamily="2" charset="2"/>
              </a:rPr>
              <a:t>12</a:t>
            </a:r>
            <a:r>
              <a:rPr lang="en-US" sz="2400" dirty="0" smtClean="0">
                <a:sym typeface="Wingdings" pitchFamily="2" charset="2"/>
              </a:rPr>
              <a:t>O6 +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O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 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6</a:t>
            </a:r>
            <a:r>
              <a:rPr lang="en-US" sz="2400" dirty="0" smtClean="0">
                <a:sym typeface="Wingdings" pitchFamily="2" charset="2"/>
              </a:rPr>
              <a:t>CO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H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 + energy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(ATP)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mitochond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505200"/>
            <a:ext cx="3124200" cy="3197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Carriers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NADH is a reduced form of NAD+ (</a:t>
            </a:r>
            <a:r>
              <a:rPr lang="en-US" dirty="0" err="1" smtClean="0"/>
              <a:t>nicotinamide</a:t>
            </a:r>
            <a:r>
              <a:rPr lang="en-US" dirty="0" smtClean="0"/>
              <a:t> adenine </a:t>
            </a:r>
            <a:r>
              <a:rPr lang="en-US" dirty="0" err="1" smtClean="0"/>
              <a:t>dinucleotide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FADH</a:t>
            </a:r>
            <a:r>
              <a:rPr lang="en-US" sz="1800" dirty="0" smtClean="0"/>
              <a:t>2</a:t>
            </a:r>
            <a:r>
              <a:rPr lang="en-US" dirty="0" smtClean="0"/>
              <a:t> is the reduced form of FAD+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flavin</a:t>
            </a:r>
            <a:r>
              <a:rPr lang="en-US" dirty="0" smtClean="0"/>
              <a:t> adenine </a:t>
            </a:r>
            <a:r>
              <a:rPr lang="en-US" dirty="0" err="1" smtClean="0"/>
              <a:t>dinucleotide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compounds serve as electron carriers through oxidation-reduction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of electrons from one reactive atom to another produces more stable ions or compounds</a:t>
            </a:r>
          </a:p>
          <a:p>
            <a:r>
              <a:rPr lang="en-US" dirty="0" smtClean="0"/>
              <a:t>Energy is released during oxidation-reduction reactions</a:t>
            </a:r>
          </a:p>
          <a:p>
            <a:r>
              <a:rPr lang="en-US" dirty="0" smtClean="0"/>
              <a:t>This energy can be used to make ATP</a:t>
            </a:r>
          </a:p>
          <a:p>
            <a:r>
              <a:rPr lang="en-US" dirty="0" smtClean="0"/>
              <a:t>ADP + Pi </a:t>
            </a:r>
            <a:r>
              <a:rPr lang="en-US" dirty="0" smtClean="0">
                <a:sym typeface="Wingdings" pitchFamily="2" charset="2"/>
              </a:rPr>
              <a:t> 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What is the primary function of cellular respiration?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How do the oxidation and reduction reactions in electron transfer help form ATP?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To convert solar energy from glucose molecules into ATP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Each time electrons are transferred in oxidation-reduction reactions, energy is made available for the cell to make 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Energy, Cells and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Active transport </a:t>
            </a:r>
            <a:r>
              <a:rPr lang="en-US" dirty="0" smtClean="0"/>
              <a:t>moves substances against the concentration gradient into or out of the cell using ATP and carrier proteins often referred to as ‘pumps’.</a:t>
            </a:r>
          </a:p>
          <a:p>
            <a:pPr>
              <a:buNone/>
            </a:pPr>
            <a:r>
              <a:rPr lang="en-US" dirty="0" smtClean="0"/>
              <a:t>Example: sodium-potassium pump</a:t>
            </a:r>
            <a:endParaRPr lang="en-US" dirty="0"/>
          </a:p>
        </p:txBody>
      </p:sp>
      <p:pic>
        <p:nvPicPr>
          <p:cNvPr id="5" name="Picture 4" descr="S01-C07-F03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593" y="4419600"/>
            <a:ext cx="8749407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836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Gill Sans MT</vt:lpstr>
      <vt:lpstr>Verdana</vt:lpstr>
      <vt:lpstr>Wingdings</vt:lpstr>
      <vt:lpstr>Wingdings 2</vt:lpstr>
      <vt:lpstr>Solstice</vt:lpstr>
      <vt:lpstr>Cellular Respiration </vt:lpstr>
      <vt:lpstr>Learner Outcomes:</vt:lpstr>
      <vt:lpstr>The Importance of Cellular Respiration</vt:lpstr>
      <vt:lpstr>Cellular Respiration</vt:lpstr>
      <vt:lpstr>Electron Carriers </vt:lpstr>
      <vt:lpstr>PowerPoint Presentation</vt:lpstr>
      <vt:lpstr>Questions</vt:lpstr>
      <vt:lpstr>Answers</vt:lpstr>
      <vt:lpstr>Energy, Cells and ATP</vt:lpstr>
      <vt:lpstr>Other Processes that Require ATP</vt:lpstr>
      <vt:lpstr>PowerPoint Presentation</vt:lpstr>
      <vt:lpstr>Examples of uses of ATP</vt:lpstr>
      <vt:lpstr>Glucose and ATP</vt:lpstr>
      <vt:lpstr>PowerPoint Presentation</vt:lpstr>
      <vt:lpstr>Vending Machine Analogy </vt:lpstr>
      <vt:lpstr>Questions:</vt:lpstr>
      <vt:lpstr>Answers</vt:lpstr>
      <vt:lpstr>Releasing Energy</vt:lpstr>
      <vt:lpstr>Two Types of Cellular Respiration</vt:lpstr>
      <vt:lpstr>Aerobic Cellular Respiration Stages</vt:lpstr>
      <vt:lpstr>Anaerobic Cellular Respiration</vt:lpstr>
      <vt:lpstr>Anaerobic Cellular Respiration Stages</vt:lpstr>
      <vt:lpstr>Assignment:</vt:lpstr>
      <vt:lpstr>Assignment Answers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 </dc:title>
  <dc:creator>THE CAINES</dc:creator>
  <cp:lastModifiedBy>Madelene Caine</cp:lastModifiedBy>
  <cp:revision>52</cp:revision>
  <dcterms:created xsi:type="dcterms:W3CDTF">2008-02-10T20:46:02Z</dcterms:created>
  <dcterms:modified xsi:type="dcterms:W3CDTF">2018-02-14T16:50:24Z</dcterms:modified>
</cp:coreProperties>
</file>