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1" r:id="rId19"/>
    <p:sldId id="276" r:id="rId20"/>
    <p:sldId id="274" r:id="rId21"/>
    <p:sldId id="275" r:id="rId22"/>
    <p:sldId id="27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79" d="100"/>
          <a:sy n="79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28A7738C-CED7-4CFA-850F-999EF75BF33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23CBDD4A-D651-4C04-936D-98AA5A596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9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B72337-D6DA-4BEB-8D45-D828FFA717C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VPeXRCc8w2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</a:t>
            </a:r>
            <a:br>
              <a:rPr lang="en-US" dirty="0" smtClean="0"/>
            </a:br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Pgs. 310 - 339</a:t>
            </a:r>
            <a:endParaRPr lang="en-US" dirty="0"/>
          </a:p>
        </p:txBody>
      </p:sp>
      <p:pic>
        <p:nvPicPr>
          <p:cNvPr id="4" name="Picture 3" descr="heart diagra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858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Catheterization and Stent 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0" y="3121385"/>
            <a:ext cx="3964597" cy="317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565"/>
            <a:ext cx="2587935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Heart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*  Every year heart disease kills more Canadians than any other disease. </a:t>
            </a:r>
          </a:p>
          <a:p>
            <a:pPr>
              <a:buNone/>
            </a:pPr>
            <a:r>
              <a:rPr lang="en-US" dirty="0" smtClean="0"/>
              <a:t>	*  A low-fat diet and exercise are keys to prevention.</a:t>
            </a:r>
            <a:endParaRPr lang="en-US" dirty="0"/>
          </a:p>
        </p:txBody>
      </p:sp>
      <p:pic>
        <p:nvPicPr>
          <p:cNvPr id="4" name="Picture 3" descr="CanadaFoodGuide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33800"/>
            <a:ext cx="1873956" cy="2438400"/>
          </a:xfrm>
          <a:prstGeom prst="rect">
            <a:avLst/>
          </a:prstGeom>
        </p:spPr>
      </p:pic>
      <p:pic>
        <p:nvPicPr>
          <p:cNvPr id="5" name="Picture 4" descr="get a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2686050" cy="2686050"/>
          </a:xfrm>
          <a:prstGeom prst="rect">
            <a:avLst/>
          </a:prstGeom>
        </p:spPr>
      </p:pic>
      <p:pic>
        <p:nvPicPr>
          <p:cNvPr id="6" name="Picture 5" descr="heart and stro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28600"/>
            <a:ext cx="2667000" cy="147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Aneurysm</a:t>
            </a:r>
            <a:r>
              <a:rPr lang="en-US" dirty="0" smtClean="0"/>
              <a:t> – a bulge in the weakened wall of a blood vessel, usually an artery</a:t>
            </a:r>
          </a:p>
          <a:p>
            <a:pPr>
              <a:buNone/>
            </a:pPr>
            <a:r>
              <a:rPr lang="en-US" dirty="0" smtClean="0"/>
              <a:t>	*  Most common sites:  aorta of the heart, abdominal aorta and arteries of the brain</a:t>
            </a:r>
          </a:p>
          <a:p>
            <a:pPr>
              <a:buNone/>
            </a:pPr>
            <a:r>
              <a:rPr lang="en-US" dirty="0" smtClean="0"/>
              <a:t>	* Most commonly caused by </a:t>
            </a:r>
            <a:r>
              <a:rPr lang="en-US" dirty="0" err="1" smtClean="0"/>
              <a:t>artherosclerosis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*  An aneurysm in the brain is one of the conditions that can cause a stroke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pic>
        <p:nvPicPr>
          <p:cNvPr id="4" name="Picture 6" descr="aneurys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3886199" cy="5314723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638"/>
            <a:ext cx="2781300" cy="3539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0"/>
            <a:ext cx="47625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Signs of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Stroke can be treated. That’s why it is so important to recognize and respond to the warning signs.</a:t>
            </a:r>
          </a:p>
          <a:p>
            <a:r>
              <a:rPr lang="en-US" sz="1800" b="1" dirty="0" smtClean="0"/>
              <a:t>Weakness</a:t>
            </a:r>
            <a:r>
              <a:rPr lang="en-US" sz="1800" dirty="0" smtClean="0"/>
              <a:t> - Sudden loss of strength or sudden numbness in the face, arm or leg, even if temporary.</a:t>
            </a:r>
          </a:p>
          <a:p>
            <a:r>
              <a:rPr lang="en-US" sz="1800" b="1" dirty="0" smtClean="0"/>
              <a:t>Trouble speaking</a:t>
            </a:r>
            <a:r>
              <a:rPr lang="en-US" sz="1800" dirty="0" smtClean="0"/>
              <a:t> - Sudden difficulty speaking or understanding or sudden confusion, even if temporary.</a:t>
            </a:r>
          </a:p>
          <a:p>
            <a:r>
              <a:rPr lang="en-US" sz="1800" b="1" dirty="0" smtClean="0"/>
              <a:t>Vision problems</a:t>
            </a:r>
            <a:r>
              <a:rPr lang="en-US" sz="1800" dirty="0" smtClean="0"/>
              <a:t> - Sudden trouble with vision, even if temporary.</a:t>
            </a:r>
          </a:p>
          <a:p>
            <a:r>
              <a:rPr lang="en-US" sz="1800" b="1" dirty="0" smtClean="0"/>
              <a:t>Headache</a:t>
            </a:r>
            <a:r>
              <a:rPr lang="en-US" sz="1800" dirty="0" smtClean="0"/>
              <a:t> - Sudden severe and unusual headache.</a:t>
            </a:r>
          </a:p>
          <a:p>
            <a:r>
              <a:rPr lang="en-US" sz="1800" b="1" dirty="0" smtClean="0"/>
              <a:t>Dizziness</a:t>
            </a:r>
            <a:r>
              <a:rPr lang="en-US" sz="1800" dirty="0" smtClean="0"/>
              <a:t> - Sudden loss of balance, especially with any of the above signs.</a:t>
            </a:r>
          </a:p>
          <a:p>
            <a:r>
              <a:rPr lang="en-US" sz="1800" b="1" dirty="0" smtClean="0"/>
              <a:t>If you experience any of these symptoms, CALL 9-1-1 or your local emergency number immediately.</a:t>
            </a:r>
            <a:endParaRPr lang="en-US" sz="18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blood vessels (red blood cells must travel through capillaries in single file)</a:t>
            </a:r>
          </a:p>
          <a:p>
            <a:r>
              <a:rPr lang="en-US" dirty="0" smtClean="0"/>
              <a:t>Only one cell thick</a:t>
            </a:r>
          </a:p>
          <a:p>
            <a:r>
              <a:rPr lang="en-US" dirty="0" smtClean="0"/>
              <a:t>Site of fluid and gas exchange between blood and body cells</a:t>
            </a:r>
          </a:p>
          <a:p>
            <a:r>
              <a:rPr lang="en-US" dirty="0" smtClean="0"/>
              <a:t>Capillary beds are very delicate and can be easily damaged by pressure or impact (bruise)</a:t>
            </a:r>
          </a:p>
          <a:p>
            <a:r>
              <a:rPr lang="en-US" dirty="0" smtClean="0"/>
              <a:t>Oxygenated (oxygen rich) blood appears red</a:t>
            </a:r>
          </a:p>
          <a:p>
            <a:r>
              <a:rPr lang="en-US" dirty="0" smtClean="0"/>
              <a:t>Deoxygenated (oxygen poor) blood appears purple-blue </a:t>
            </a:r>
          </a:p>
          <a:p>
            <a:r>
              <a:rPr lang="en-US" dirty="0" smtClean="0"/>
              <a:t>Deoxygenated blood collects in small veins called </a:t>
            </a:r>
            <a:r>
              <a:rPr lang="en-US" dirty="0" err="1" smtClean="0"/>
              <a:t>venules</a:t>
            </a:r>
            <a:r>
              <a:rPr lang="en-US" dirty="0" smtClean="0"/>
              <a:t> and is carried back to the heart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 </a:t>
            </a:r>
            <a:endParaRPr lang="en-US" dirty="0"/>
          </a:p>
        </p:txBody>
      </p:sp>
      <p:pic>
        <p:nvPicPr>
          <p:cNvPr id="4" name="Content Placeholder 3" descr="red blood cells in capillaries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8237" y="1965325"/>
            <a:ext cx="6105525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  and </a:t>
            </a:r>
            <a:r>
              <a:rPr lang="en-US" dirty="0" err="1" smtClean="0"/>
              <a:t>Venules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Walls contain smooth muscle</a:t>
            </a:r>
          </a:p>
          <a:p>
            <a:r>
              <a:rPr lang="en-US" dirty="0" err="1" smtClean="0"/>
              <a:t>Venules</a:t>
            </a:r>
            <a:r>
              <a:rPr lang="en-US" dirty="0" smtClean="0"/>
              <a:t> merge into veins with larger diameters</a:t>
            </a:r>
          </a:p>
          <a:p>
            <a:r>
              <a:rPr lang="en-US" dirty="0" smtClean="0"/>
              <a:t>As blood flows from arteries to arterioles to capillaries, blood flow is greatly reduced and blood pressure in these smaller vessels is low</a:t>
            </a:r>
          </a:p>
          <a:p>
            <a:r>
              <a:rPr lang="en-US" dirty="0" smtClean="0"/>
              <a:t>The pressure is not great enough to push blood back to the heart</a:t>
            </a:r>
          </a:p>
          <a:p>
            <a:r>
              <a:rPr lang="en-US" dirty="0" smtClean="0"/>
              <a:t>Veins have valves that open in one direction, steering blood back to the heart</a:t>
            </a:r>
          </a:p>
          <a:p>
            <a:r>
              <a:rPr lang="en-US" dirty="0" smtClean="0"/>
              <a:t>Skeletal muscles aide in blood flow in veins by creating  a massaging action directing blood flow toward the heart.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pic>
        <p:nvPicPr>
          <p:cNvPr id="4" name="Content Placeholder 3" descr="S01-C10-F06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52800" y="709367"/>
            <a:ext cx="2362200" cy="53893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Flow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" y="1752600"/>
            <a:ext cx="7348451" cy="3962400"/>
          </a:xfrm>
        </p:spPr>
      </p:pic>
    </p:spTree>
    <p:extLst>
      <p:ext uri="{BB962C8B-B14F-4D97-AF65-F5344CB8AC3E}">
        <p14:creationId xmlns:p14="http://schemas.microsoft.com/office/powerpoint/2010/main" val="385611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 – Blood Vessels</a:t>
            </a:r>
            <a:endParaRPr lang="en-US" dirty="0"/>
          </a:p>
        </p:txBody>
      </p:sp>
      <p:pic>
        <p:nvPicPr>
          <p:cNvPr id="4" name="Content Placeholder 3" descr="S01-C10-F02-BIO2030S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6707" y="1600200"/>
            <a:ext cx="244858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and Veins</a:t>
            </a:r>
            <a:endParaRPr lang="en-US" dirty="0"/>
          </a:p>
        </p:txBody>
      </p:sp>
      <p:pic>
        <p:nvPicPr>
          <p:cNvPr id="4" name="Picture 8" descr="cat-vein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at-vein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Varicose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www.youtube.com/watch?v=VPeXRCc8w24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463416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Page 316  # 1-3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 318  # 3, 5 – 9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b="1" dirty="0" smtClean="0">
                <a:solidFill>
                  <a:srgbClr val="0070C0"/>
                </a:solidFill>
              </a:rPr>
              <a:t>Note:  to answer question #8 you must read the last paragraph on pg. 317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and Arterioles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Arteries </a:t>
            </a:r>
          </a:p>
          <a:p>
            <a:pPr>
              <a:buNone/>
            </a:pPr>
            <a:r>
              <a:rPr lang="en-US" dirty="0" smtClean="0"/>
              <a:t>	* Carry blood </a:t>
            </a:r>
            <a:r>
              <a:rPr lang="en-US" dirty="0" smtClean="0">
                <a:solidFill>
                  <a:srgbClr val="C00000"/>
                </a:solidFill>
              </a:rPr>
              <a:t>away from the heart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smtClean="0">
                <a:solidFill>
                  <a:srgbClr val="C00000"/>
                </a:solidFill>
              </a:rPr>
              <a:t>Thick walls </a:t>
            </a:r>
            <a:r>
              <a:rPr lang="en-US" dirty="0" smtClean="0"/>
              <a:t>composed of distinct layers</a:t>
            </a:r>
          </a:p>
          <a:p>
            <a:pPr>
              <a:buNone/>
            </a:pPr>
            <a:r>
              <a:rPr lang="en-US" dirty="0" smtClean="0"/>
              <a:t>	* Outer and inner layers primarily made of     	connective tissue</a:t>
            </a:r>
          </a:p>
          <a:p>
            <a:pPr>
              <a:buNone/>
            </a:pPr>
            <a:r>
              <a:rPr lang="en-US" dirty="0" smtClean="0"/>
              <a:t>	* Middle layers made up of muscle </a:t>
            </a:r>
            <a:r>
              <a:rPr lang="en-US" dirty="0" err="1" smtClean="0"/>
              <a:t>fibres</a:t>
            </a:r>
            <a:r>
              <a:rPr lang="en-US" dirty="0" smtClean="0"/>
              <a:t> and 	elastic connective tissue</a:t>
            </a:r>
          </a:p>
          <a:p>
            <a:pPr>
              <a:buNone/>
            </a:pPr>
            <a:r>
              <a:rPr lang="en-US" dirty="0" smtClean="0"/>
              <a:t>	* Arteries stretch to accommodate the inrush of 	blood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vs. Veins</a:t>
            </a:r>
            <a:endParaRPr lang="en-US" dirty="0"/>
          </a:p>
        </p:txBody>
      </p:sp>
      <p:pic>
        <p:nvPicPr>
          <p:cNvPr id="4" name="Content Placeholder 3" descr="S01-C10-F03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90800" y="1828800"/>
            <a:ext cx="3124200" cy="34619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in the </a:t>
            </a:r>
            <a:r>
              <a:rPr lang="en-US" dirty="0" smtClean="0">
                <a:solidFill>
                  <a:srgbClr val="C00000"/>
                </a:solidFill>
              </a:rPr>
              <a:t>diameter of the arteries </a:t>
            </a:r>
            <a:r>
              <a:rPr lang="en-US" dirty="0" smtClean="0"/>
              <a:t>following heart contractions</a:t>
            </a:r>
          </a:p>
          <a:p>
            <a:r>
              <a:rPr lang="en-US" dirty="0" smtClean="0"/>
              <a:t>Can be felt near your wrist and on either side of your neck </a:t>
            </a:r>
            <a:endParaRPr lang="en-US" dirty="0"/>
          </a:p>
        </p:txBody>
      </p:sp>
      <p:pic>
        <p:nvPicPr>
          <p:cNvPr id="4" name="Picture 3" descr="taking pulse wr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3175000" cy="2108200"/>
          </a:xfrm>
          <a:prstGeom prst="rect">
            <a:avLst/>
          </a:prstGeom>
        </p:spPr>
      </p:pic>
      <p:pic>
        <p:nvPicPr>
          <p:cNvPr id="5" name="Picture 4" descr="taking pulse ne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14800"/>
            <a:ext cx="2421852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Arterioles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smaller arteries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Autonomic nervous system </a:t>
            </a:r>
            <a:r>
              <a:rPr lang="en-US" dirty="0" smtClean="0"/>
              <a:t>– the part of the nervous system that controls the motor nerves that regulate equilibrium, and that is </a:t>
            </a:r>
            <a:r>
              <a:rPr lang="en-US" b="1" dirty="0" smtClean="0"/>
              <a:t>not under conscious control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Vasoconstriction</a:t>
            </a:r>
            <a:r>
              <a:rPr lang="en-US" dirty="0" smtClean="0"/>
              <a:t> – the </a:t>
            </a:r>
            <a:r>
              <a:rPr lang="en-US" b="1" dirty="0" smtClean="0"/>
              <a:t>narrowing</a:t>
            </a:r>
            <a:r>
              <a:rPr lang="en-US" dirty="0" smtClean="0"/>
              <a:t> of blood vessels, allowing less blood to the tissues</a:t>
            </a:r>
          </a:p>
          <a:p>
            <a:pPr>
              <a:buNone/>
            </a:pPr>
            <a:r>
              <a:rPr lang="en-US" dirty="0" smtClean="0"/>
              <a:t>	example:  becoming pale when frightened – constriction of the arteriolar muscles diverts blood away from the outer capillaries of the skin toward the muscles.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Vasodilation</a:t>
            </a:r>
            <a:r>
              <a:rPr lang="en-US" dirty="0" smtClean="0"/>
              <a:t> – the </a:t>
            </a:r>
            <a:r>
              <a:rPr lang="en-US" dirty="0" smtClean="0">
                <a:solidFill>
                  <a:srgbClr val="C00000"/>
                </a:solidFill>
              </a:rPr>
              <a:t>widening</a:t>
            </a:r>
            <a:r>
              <a:rPr lang="en-US" dirty="0" smtClean="0"/>
              <a:t> of blood vessels, allowing more blood to the tissues</a:t>
            </a:r>
          </a:p>
          <a:p>
            <a:pPr lvl="1">
              <a:buNone/>
            </a:pPr>
            <a:r>
              <a:rPr lang="en-US" dirty="0" smtClean="0"/>
              <a:t>Example:  flushing with exercise – vasodilation of arterioles leading to skin capillaries  and red blood cells close to the surface of the skin produces a pink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06914"/>
            <a:ext cx="23622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Atherosclerosis</a:t>
            </a:r>
            <a:r>
              <a:rPr lang="en-US" dirty="0" smtClean="0"/>
              <a:t> – a degeneration of blood vessels caused by the accumulation of fat deposits in the inner wall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rtheroscler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6600"/>
            <a:ext cx="2667000" cy="229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32214"/>
            <a:ext cx="39243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Arteriosclerosis</a:t>
            </a:r>
            <a:r>
              <a:rPr lang="en-US" dirty="0" smtClean="0"/>
              <a:t> – a group of disorders that cause the blood vessels to thicken, harden, and lose their elasticity </a:t>
            </a:r>
          </a:p>
          <a:p>
            <a:pPr>
              <a:buNone/>
            </a:pPr>
            <a:r>
              <a:rPr lang="en-US" dirty="0" smtClean="0"/>
              <a:t>	* Can narrow arteries</a:t>
            </a:r>
          </a:p>
          <a:p>
            <a:pPr>
              <a:buNone/>
            </a:pPr>
            <a:r>
              <a:rPr lang="en-US" dirty="0" smtClean="0"/>
              <a:t>	* Can cause high blood pressure</a:t>
            </a:r>
          </a:p>
          <a:p>
            <a:pPr>
              <a:buNone/>
            </a:pPr>
            <a:r>
              <a:rPr lang="en-US" dirty="0" smtClean="0"/>
              <a:t>	*  Blood clots can lead to the bursting of artery walls</a:t>
            </a:r>
          </a:p>
          <a:p>
            <a:pPr>
              <a:buNone/>
            </a:pPr>
            <a:r>
              <a:rPr lang="en-US" dirty="0" smtClean="0"/>
              <a:t>	*  In the </a:t>
            </a:r>
            <a:r>
              <a:rPr lang="en-US" dirty="0" smtClean="0">
                <a:solidFill>
                  <a:srgbClr val="C00000"/>
                </a:solidFill>
              </a:rPr>
              <a:t>heart</a:t>
            </a:r>
            <a:r>
              <a:rPr lang="en-US" dirty="0" smtClean="0"/>
              <a:t>, narrowed or blocked arteries can lead to limited blood and oxygen flow to the heart causing chest pain or </a:t>
            </a:r>
            <a:r>
              <a:rPr lang="en-US" dirty="0" smtClean="0">
                <a:solidFill>
                  <a:srgbClr val="C00000"/>
                </a:solidFill>
              </a:rPr>
              <a:t>heart attack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418</TotalTime>
  <Words>512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Wingdings</vt:lpstr>
      <vt:lpstr>Wingdings 2</vt:lpstr>
      <vt:lpstr>Oriel</vt:lpstr>
      <vt:lpstr>Chapter 10  circulatory system</vt:lpstr>
      <vt:lpstr>10.1 – Blood Vessels</vt:lpstr>
      <vt:lpstr>Arteries and Arterioles</vt:lpstr>
      <vt:lpstr>Arteries vs. Veins</vt:lpstr>
      <vt:lpstr>Pulse</vt:lpstr>
      <vt:lpstr>PowerPoint Presentation</vt:lpstr>
      <vt:lpstr>PowerPoint Presentation</vt:lpstr>
      <vt:lpstr>PowerPoint Presentation</vt:lpstr>
      <vt:lpstr>PowerPoint Presentation</vt:lpstr>
      <vt:lpstr>Cardiac Catheterization and Stent placement</vt:lpstr>
      <vt:lpstr>Heart Disease</vt:lpstr>
      <vt:lpstr>PowerPoint Presentation</vt:lpstr>
      <vt:lpstr>Aneurysm</vt:lpstr>
      <vt:lpstr>Five Signs of Stroke</vt:lpstr>
      <vt:lpstr>Capillaries</vt:lpstr>
      <vt:lpstr>Capillaries </vt:lpstr>
      <vt:lpstr>Veins  and Venules</vt:lpstr>
      <vt:lpstr>Veins</vt:lpstr>
      <vt:lpstr>Blood Flow</vt:lpstr>
      <vt:lpstr>Arteries and Veins</vt:lpstr>
      <vt:lpstr>Varicose veins</vt:lpstr>
      <vt:lpstr>Questions </vt:lpstr>
    </vt:vector>
  </TitlesOfParts>
  <Company>RDCRD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 circulatory system</dc:title>
  <dc:creator>mcaine</dc:creator>
  <cp:lastModifiedBy>Madelene Caine</cp:lastModifiedBy>
  <cp:revision>53</cp:revision>
  <cp:lastPrinted>2017-04-03T21:07:25Z</cp:lastPrinted>
  <dcterms:created xsi:type="dcterms:W3CDTF">2008-05-06T19:07:36Z</dcterms:created>
  <dcterms:modified xsi:type="dcterms:W3CDTF">2017-04-03T21:08:34Z</dcterms:modified>
</cp:coreProperties>
</file>