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6E957-6933-4E63-8A28-AE14F27D2D1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424F8-5535-41ED-B2A2-5CE32C25E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9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mpd82mpVO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Chapter 10.2</a:t>
            </a:r>
            <a:br>
              <a:rPr lang="en-US" b="1" dirty="0" smtClean="0"/>
            </a:br>
            <a:r>
              <a:rPr lang="en-US" b="1" dirty="0" smtClean="0"/>
              <a:t>The heart Structures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Biology 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74" y="970831"/>
            <a:ext cx="3930100" cy="5173295"/>
          </a:xfrm>
        </p:spPr>
      </p:pic>
    </p:spTree>
    <p:extLst>
      <p:ext uri="{BB962C8B-B14F-4D97-AF65-F5344CB8AC3E}">
        <p14:creationId xmlns:p14="http://schemas.microsoft.com/office/powerpoint/2010/main" val="9065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Valves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8379"/>
            <a:ext cx="9905999" cy="412282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There are 4 valves in the heart that prevent back flow of blood</a:t>
            </a:r>
          </a:p>
          <a:p>
            <a:r>
              <a:rPr lang="en-US" sz="3600" dirty="0" smtClean="0"/>
              <a:t>2 valves are between the atria and the ventricles known as atrioventricular valves or A/V valves</a:t>
            </a:r>
          </a:p>
          <a:p>
            <a:r>
              <a:rPr lang="en-US" sz="3600" dirty="0" smtClean="0"/>
              <a:t>The right A/V valve is tricuspid and the left A/V valve is bicuspid</a:t>
            </a:r>
          </a:p>
        </p:txBody>
      </p:sp>
    </p:spTree>
    <p:extLst>
      <p:ext uri="{BB962C8B-B14F-4D97-AF65-F5344CB8AC3E}">
        <p14:creationId xmlns:p14="http://schemas.microsoft.com/office/powerpoint/2010/main" val="4911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Valves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1026695"/>
            <a:ext cx="6392162" cy="4812631"/>
          </a:xfrm>
        </p:spPr>
      </p:pic>
    </p:spTree>
    <p:extLst>
      <p:ext uri="{BB962C8B-B14F-4D97-AF65-F5344CB8AC3E}">
        <p14:creationId xmlns:p14="http://schemas.microsoft.com/office/powerpoint/2010/main" val="34234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4400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22947"/>
            <a:ext cx="9905999" cy="5085348"/>
          </a:xfrm>
        </p:spPr>
        <p:txBody>
          <a:bodyPr>
            <a:noAutofit/>
          </a:bodyPr>
          <a:lstStyle/>
          <a:p>
            <a:r>
              <a:rPr lang="en-US" sz="3600" dirty="0" smtClean="0"/>
              <a:t>2 valves are found between the ventricles and the arteries leaving the heart known as semi-lunar valves </a:t>
            </a:r>
          </a:p>
          <a:p>
            <a:r>
              <a:rPr lang="en-US" sz="3600" dirty="0" smtClean="0"/>
              <a:t>The pulmonary semi-lunar valve is between the right ventricle and the pulmonary artery</a:t>
            </a:r>
          </a:p>
          <a:p>
            <a:r>
              <a:rPr lang="en-US" sz="3600" dirty="0" smtClean="0"/>
              <a:t>The aortic semi-lunar valve is between the left ventricle and the aorta</a:t>
            </a:r>
          </a:p>
        </p:txBody>
      </p:sp>
    </p:spTree>
    <p:extLst>
      <p:ext uri="{BB962C8B-B14F-4D97-AF65-F5344CB8AC3E}">
        <p14:creationId xmlns:p14="http://schemas.microsoft.com/office/powerpoint/2010/main" val="11979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" y="1140403"/>
            <a:ext cx="5932237" cy="44663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31" y="885408"/>
            <a:ext cx="3780480" cy="49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</a:t>
            </a:r>
            <a:r>
              <a:rPr lang="en-US" dirty="0" err="1" smtClean="0"/>
              <a:t>Annimation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www.youtube.com/watch?v=qmpd82mpVO4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2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360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Vessels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72126"/>
            <a:ext cx="9905999" cy="42190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Arteries carry blood away from the heart</a:t>
            </a:r>
          </a:p>
          <a:p>
            <a:r>
              <a:rPr lang="en-US" sz="3600" dirty="0" smtClean="0"/>
              <a:t>There are 2 main arteries:</a:t>
            </a:r>
          </a:p>
          <a:p>
            <a:r>
              <a:rPr lang="en-US" sz="3600" dirty="0" smtClean="0"/>
              <a:t>The pulmonary artery – carrying blood to the lungs</a:t>
            </a:r>
          </a:p>
          <a:p>
            <a:r>
              <a:rPr lang="en-US" sz="3600" dirty="0" smtClean="0"/>
              <a:t>The aorta – carrying blood to the body</a:t>
            </a:r>
          </a:p>
        </p:txBody>
      </p:sp>
    </p:spTree>
    <p:extLst>
      <p:ext uri="{BB962C8B-B14F-4D97-AF65-F5344CB8AC3E}">
        <p14:creationId xmlns:p14="http://schemas.microsoft.com/office/powerpoint/2010/main" val="2361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77886"/>
            <a:ext cx="9905998" cy="1001735"/>
          </a:xfrm>
        </p:spPr>
        <p:txBody>
          <a:bodyPr/>
          <a:lstStyle/>
          <a:p>
            <a:r>
              <a:rPr lang="en-US" dirty="0" smtClean="0"/>
              <a:t>Vessels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7" y="737938"/>
            <a:ext cx="5016804" cy="5518484"/>
          </a:xfrm>
        </p:spPr>
      </p:pic>
    </p:spTree>
    <p:extLst>
      <p:ext uri="{BB962C8B-B14F-4D97-AF65-F5344CB8AC3E}">
        <p14:creationId xmlns:p14="http://schemas.microsoft.com/office/powerpoint/2010/main" val="18125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081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15453"/>
            <a:ext cx="9905999" cy="4475748"/>
          </a:xfrm>
        </p:spPr>
        <p:txBody>
          <a:bodyPr/>
          <a:lstStyle/>
          <a:p>
            <a:r>
              <a:rPr lang="en-US" sz="3600" dirty="0" smtClean="0"/>
              <a:t>Veins carry blood to the heart</a:t>
            </a:r>
          </a:p>
          <a:p>
            <a:r>
              <a:rPr lang="en-US" sz="3600" dirty="0" smtClean="0"/>
              <a:t>There are 2 main groups of veins</a:t>
            </a:r>
          </a:p>
          <a:p>
            <a:r>
              <a:rPr lang="en-US" sz="3600" dirty="0" smtClean="0"/>
              <a:t>Superior and Inferior vena cava – bring blood from the body to the right side of the heart</a:t>
            </a:r>
          </a:p>
          <a:p>
            <a:r>
              <a:rPr lang="en-US" sz="3600" dirty="0" smtClean="0"/>
              <a:t>Pulmonary veins - bring blood from the lungs to the left side of the heart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474139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Veins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25" y="1007231"/>
            <a:ext cx="5864464" cy="5201064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331368" y="4684295"/>
            <a:ext cx="1588169" cy="5775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77915" y="2485801"/>
            <a:ext cx="1588169" cy="5775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954941" y="2813557"/>
            <a:ext cx="1359058" cy="4995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4502" y="766563"/>
            <a:ext cx="144379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Superior Vena Cava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811" y="2209200"/>
            <a:ext cx="236621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Right Pulmonary Veins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495" y="4379295"/>
            <a:ext cx="29998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Inferior Vena Cava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13999" y="3042910"/>
            <a:ext cx="187800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Left Pulmonary Veins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Two separate pumps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heart is made up of two separate sides – right and left </a:t>
            </a:r>
          </a:p>
          <a:p>
            <a:r>
              <a:rPr lang="en-US" sz="3600" dirty="0" smtClean="0"/>
              <a:t>The right side of the heart is known as the pulmonary (lung) circuit because it receives blood from the body and pumps it out to the lungs.</a:t>
            </a:r>
          </a:p>
        </p:txBody>
      </p:sp>
    </p:spTree>
    <p:extLst>
      <p:ext uri="{BB962C8B-B14F-4D97-AF65-F5344CB8AC3E}">
        <p14:creationId xmlns:p14="http://schemas.microsoft.com/office/powerpoint/2010/main" val="8500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Coronary Arteries and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94612"/>
            <a:ext cx="9905999" cy="540618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These arteries and veins are designed to feed blood </a:t>
            </a:r>
            <a:r>
              <a:rPr lang="en-US" sz="2800" dirty="0"/>
              <a:t>and carry away waste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to and from the heart muscle</a:t>
            </a:r>
          </a:p>
          <a:p>
            <a:r>
              <a:rPr lang="en-US" sz="2800" dirty="0" smtClean="0"/>
              <a:t>When there is a blockage in these vessels, it can lead to heart attack</a:t>
            </a:r>
          </a:p>
          <a:p>
            <a:r>
              <a:rPr lang="en-US" sz="2800" dirty="0" smtClean="0"/>
              <a:t>Blockages in these arteries can be done using a special dye test where a small catheter is inserted into an artery usually in the groin and passed up towards the heart.  X ray dye then is injected to look for blockages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42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Coronary Arteries</a:t>
            </a:r>
            <a:endParaRPr lang="en-US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57" y="1668380"/>
            <a:ext cx="6335266" cy="4751450"/>
          </a:xfrm>
        </p:spPr>
      </p:pic>
    </p:spTree>
    <p:extLst>
      <p:ext uri="{BB962C8B-B14F-4D97-AF65-F5344CB8AC3E}">
        <p14:creationId xmlns:p14="http://schemas.microsoft.com/office/powerpoint/2010/main" val="28191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227396"/>
            <a:ext cx="4620209" cy="4724268"/>
          </a:xfrm>
        </p:spPr>
      </p:pic>
    </p:spTree>
    <p:extLst>
      <p:ext uri="{BB962C8B-B14F-4D97-AF65-F5344CB8AC3E}">
        <p14:creationId xmlns:p14="http://schemas.microsoft.com/office/powerpoint/2010/main" val="1821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Pulmonary Circuit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8379"/>
            <a:ext cx="9905999" cy="4122822"/>
          </a:xfrm>
        </p:spPr>
        <p:txBody>
          <a:bodyPr>
            <a:noAutofit/>
          </a:bodyPr>
          <a:lstStyle/>
          <a:p>
            <a:r>
              <a:rPr lang="en-US" sz="3600" dirty="0" smtClean="0"/>
              <a:t>Blood entering the right side of the heart is coming from the body and is deoxygenated (represented in </a:t>
            </a:r>
            <a:r>
              <a:rPr lang="en-US" sz="3600" dirty="0" smtClean="0">
                <a:solidFill>
                  <a:srgbClr val="00B0F0"/>
                </a:solidFill>
              </a:rPr>
              <a:t>blue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The blood is then pumped to the lungs where it will pick up oxygen and then return back to the left side of the heart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86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ulmonary circul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5" y="985209"/>
            <a:ext cx="6823142" cy="52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9213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55032"/>
            <a:ext cx="9905999" cy="4636169"/>
          </a:xfrm>
        </p:spPr>
        <p:txBody>
          <a:bodyPr/>
          <a:lstStyle/>
          <a:p>
            <a:r>
              <a:rPr lang="en-US" sz="3600" dirty="0" smtClean="0"/>
              <a:t>The left side of the heart receives the oxygenated blood (represented in </a:t>
            </a:r>
            <a:r>
              <a:rPr lang="en-US" sz="3600" b="1" dirty="0" smtClean="0">
                <a:solidFill>
                  <a:schemeClr val="bg2"/>
                </a:solidFill>
              </a:rPr>
              <a:t>red</a:t>
            </a:r>
            <a:r>
              <a:rPr lang="en-US" sz="3600" dirty="0" smtClean="0"/>
              <a:t>) from the lungs and pumps it to the body (systemic circuit)</a:t>
            </a:r>
          </a:p>
          <a:p>
            <a:r>
              <a:rPr lang="en-US" sz="3600" dirty="0" smtClean="0"/>
              <a:t>This side of the heart’s ventricle has a much thicker muscular layer because it has to push blood out to all parts of the body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79" y="1011911"/>
            <a:ext cx="6753725" cy="5323851"/>
          </a:xfrm>
        </p:spPr>
      </p:pic>
    </p:spTree>
    <p:extLst>
      <p:ext uri="{BB962C8B-B14F-4D97-AF65-F5344CB8AC3E}">
        <p14:creationId xmlns:p14="http://schemas.microsoft.com/office/powerpoint/2010/main" val="6661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Heart Anatomy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4842"/>
            <a:ext cx="9905999" cy="39463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heart structures can be broken down into 3 categories</a:t>
            </a:r>
          </a:p>
          <a:p>
            <a:pPr marL="457200" indent="-457200">
              <a:buAutoNum type="arabicParenR"/>
            </a:pPr>
            <a:r>
              <a:rPr lang="en-US" sz="3600" dirty="0" smtClean="0"/>
              <a:t>Chambers</a:t>
            </a:r>
          </a:p>
          <a:p>
            <a:pPr marL="457200" indent="-457200">
              <a:buAutoNum type="arabicParenR"/>
            </a:pPr>
            <a:r>
              <a:rPr lang="en-US" sz="3600" dirty="0" smtClean="0"/>
              <a:t>Valves</a:t>
            </a:r>
          </a:p>
          <a:p>
            <a:pPr marL="457200" indent="-457200">
              <a:buAutoNum type="arabicParenR"/>
            </a:pPr>
            <a:r>
              <a:rPr lang="en-US" sz="3600" dirty="0" smtClean="0"/>
              <a:t>Vessels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66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Chambers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84421"/>
            <a:ext cx="9905999" cy="48286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heart has 4 chambers</a:t>
            </a:r>
          </a:p>
          <a:p>
            <a:r>
              <a:rPr lang="en-US" sz="3600" dirty="0" smtClean="0"/>
              <a:t>Two upper chambers where blood enters the heart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-right and left atria - plural (atrium – singular )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Two lower chambers where blood is pushed out of the heart </a:t>
            </a:r>
          </a:p>
          <a:p>
            <a:pPr marL="0" indent="0">
              <a:buNone/>
            </a:pPr>
            <a:r>
              <a:rPr lang="en-US" sz="3600" dirty="0" smtClean="0"/>
              <a:t>	- right and left ventricles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52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142</TotalTime>
  <Words>448</Words>
  <Application>Microsoft Office PowerPoint</Application>
  <PresentationFormat>Widescreen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Tw Cen MT</vt:lpstr>
      <vt:lpstr>Circuit</vt:lpstr>
      <vt:lpstr>Chapter 10.2 The heart Structures</vt:lpstr>
      <vt:lpstr>Two separate pumps</vt:lpstr>
      <vt:lpstr>Pulmonary Circuit</vt:lpstr>
      <vt:lpstr>Pulmonary Circuit</vt:lpstr>
      <vt:lpstr>PowerPoint Presentation</vt:lpstr>
      <vt:lpstr>PowerPoint Presentation</vt:lpstr>
      <vt:lpstr>PowerPoint Presentation</vt:lpstr>
      <vt:lpstr>Heart Anatomy</vt:lpstr>
      <vt:lpstr>Chambers</vt:lpstr>
      <vt:lpstr>Chambers</vt:lpstr>
      <vt:lpstr>Valves</vt:lpstr>
      <vt:lpstr>Valves</vt:lpstr>
      <vt:lpstr>PowerPoint Presentation</vt:lpstr>
      <vt:lpstr>PowerPoint Presentation</vt:lpstr>
      <vt:lpstr>Heart Annimation</vt:lpstr>
      <vt:lpstr>Vessels</vt:lpstr>
      <vt:lpstr>Vessels</vt:lpstr>
      <vt:lpstr>PowerPoint Presentation</vt:lpstr>
      <vt:lpstr>Veins</vt:lpstr>
      <vt:lpstr>Coronary Arteries and Veins</vt:lpstr>
      <vt:lpstr>Coronary Arteries</vt:lpstr>
    </vt:vector>
  </TitlesOfParts>
  <Company>RDCRS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The heart Structures</dc:title>
  <dc:creator>Madelene Caine</dc:creator>
  <cp:lastModifiedBy>Madelene Caine</cp:lastModifiedBy>
  <cp:revision>22</cp:revision>
  <cp:lastPrinted>2017-01-30T20:36:51Z</cp:lastPrinted>
  <dcterms:created xsi:type="dcterms:W3CDTF">2017-01-24T20:19:32Z</dcterms:created>
  <dcterms:modified xsi:type="dcterms:W3CDTF">2018-04-12T19:07:54Z</dcterms:modified>
</cp:coreProperties>
</file>