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5" r:id="rId9"/>
    <p:sldId id="262" r:id="rId10"/>
    <p:sldId id="263" r:id="rId11"/>
    <p:sldId id="264" r:id="rId12"/>
    <p:sldId id="269" r:id="rId13"/>
    <p:sldId id="270" r:id="rId14"/>
    <p:sldId id="268" r:id="rId15"/>
    <p:sldId id="267" r:id="rId16"/>
    <p:sldId id="271" r:id="rId17"/>
    <p:sldId id="276" r:id="rId18"/>
    <p:sldId id="277" r:id="rId19"/>
    <p:sldId id="272" r:id="rId20"/>
    <p:sldId id="275" r:id="rId21"/>
    <p:sldId id="273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4" r:id="rId38"/>
    <p:sldId id="293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Medical Studies 20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HCS 2920 Project C</a:t>
            </a:r>
          </a:p>
          <a:p>
            <a:r>
              <a:rPr lang="en-US" sz="3600" dirty="0" smtClean="0"/>
              <a:t>Vital Signs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80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Normal Ranges of Vital signs</a:t>
            </a:r>
            <a:endParaRPr lang="en-US" sz="4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66" y="2321665"/>
            <a:ext cx="7859894" cy="2674405"/>
          </a:xfrm>
        </p:spPr>
      </p:pic>
    </p:spTree>
    <p:extLst>
      <p:ext uri="{BB962C8B-B14F-4D97-AF65-F5344CB8AC3E}">
        <p14:creationId xmlns:p14="http://schemas.microsoft.com/office/powerpoint/2010/main" val="173957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45" y="0"/>
            <a:ext cx="10131425" cy="1456267"/>
          </a:xfrm>
        </p:spPr>
        <p:txBody>
          <a:bodyPr/>
          <a:lstStyle/>
          <a:p>
            <a:r>
              <a:rPr lang="en-US" b="1" dirty="0" smtClean="0"/>
              <a:t>Body Temperature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43271"/>
            <a:ext cx="10131425" cy="41479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 smtClean="0"/>
              <a:t>The amount of heat in the body</a:t>
            </a:r>
          </a:p>
          <a:p>
            <a:pPr marL="0" indent="0">
              <a:buNone/>
            </a:pPr>
            <a:r>
              <a:rPr lang="en-US" sz="3000" b="1" dirty="0" smtClean="0"/>
              <a:t>Temperature is measured in degrees Celsius</a:t>
            </a:r>
          </a:p>
          <a:p>
            <a:pPr marL="0" indent="0">
              <a:buNone/>
            </a:pPr>
            <a:r>
              <a:rPr lang="en-US" sz="3000" b="1" dirty="0" smtClean="0"/>
              <a:t>Can be affected by:</a:t>
            </a:r>
          </a:p>
          <a:p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/>
              <a:t>age 						      Pregnancy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/>
              <a:t>Menstruation				Weather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/>
              <a:t>Emotions					Exercise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Stress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3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Temperature sites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Mouth – oral temperature</a:t>
            </a:r>
          </a:p>
          <a:p>
            <a:r>
              <a:rPr lang="en-US" sz="3200" dirty="0" smtClean="0"/>
              <a:t>Ear – tympanic temperature</a:t>
            </a:r>
          </a:p>
          <a:p>
            <a:r>
              <a:rPr lang="en-US" sz="3200" dirty="0" smtClean="0"/>
              <a:t>Underarm – axillary temperature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64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Temperature Sites</a:t>
            </a:r>
            <a:endParaRPr lang="en-US" sz="4400" b="1" dirty="0"/>
          </a:p>
        </p:txBody>
      </p:sp>
      <p:pic>
        <p:nvPicPr>
          <p:cNvPr id="1026" name="Picture 2" descr="Image result for oral tempera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110" y="275710"/>
            <a:ext cx="4500124" cy="252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oral temper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58" y="1846866"/>
            <a:ext cx="4116880" cy="272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tympanic tempera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53" y="3129670"/>
            <a:ext cx="4450207" cy="267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axillary tempera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146" y="4121974"/>
            <a:ext cx="2251184" cy="234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8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Questions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would it not be advisable to take oral temperature?</a:t>
            </a:r>
          </a:p>
          <a:p>
            <a:pPr marL="0" indent="0">
              <a:buNone/>
            </a:pPr>
            <a:r>
              <a:rPr lang="en-US" sz="2800" dirty="0" smtClean="0"/>
              <a:t>A:  unconscious, injury/surgery to mouth, has a nasogastric tube, is delirious or agitated etc.</a:t>
            </a:r>
          </a:p>
          <a:p>
            <a:r>
              <a:rPr lang="en-US" sz="2800" dirty="0" smtClean="0"/>
              <a:t>What could temporarily affect oral temperature readings?</a:t>
            </a:r>
          </a:p>
          <a:p>
            <a:pPr marL="0" indent="0">
              <a:buNone/>
            </a:pPr>
            <a:r>
              <a:rPr lang="en-US" sz="2800" dirty="0" smtClean="0"/>
              <a:t>A:  eating/drinking hot or cold foods, smoking, chewing gum </a:t>
            </a:r>
          </a:p>
        </p:txBody>
      </p:sp>
    </p:spTree>
    <p:extLst>
      <p:ext uri="{BB962C8B-B14F-4D97-AF65-F5344CB8AC3E}">
        <p14:creationId xmlns:p14="http://schemas.microsoft.com/office/powerpoint/2010/main" val="370515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Your Turn!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02677"/>
            <a:ext cx="10131425" cy="40885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You will need to take the body temperature of 2 individuals in the class using both an oral thermometer taking axillary temperature and a digital ear thermometer</a:t>
            </a:r>
          </a:p>
          <a:p>
            <a:r>
              <a:rPr lang="en-US" sz="2800" dirty="0" smtClean="0"/>
              <a:t>Record both readings on your record sheet</a:t>
            </a:r>
          </a:p>
          <a:p>
            <a:pPr marL="0" indent="0">
              <a:buNone/>
            </a:pPr>
            <a:r>
              <a:rPr lang="en-US" sz="2800" dirty="0" smtClean="0"/>
              <a:t>Were the two readings significantly different from one another?</a:t>
            </a:r>
          </a:p>
          <a:p>
            <a:pPr marL="0" indent="0">
              <a:buNone/>
            </a:pPr>
            <a:r>
              <a:rPr lang="en-US" sz="2800" dirty="0" smtClean="0"/>
              <a:t>What factors would you need to consider before choosing the thermometer that you would use?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12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Pulse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55379"/>
            <a:ext cx="10131425" cy="477695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Pulse</a:t>
            </a:r>
            <a:r>
              <a:rPr lang="en-US" sz="3600" dirty="0" smtClean="0"/>
              <a:t> is the beat of the heart felt at an artery as a wave of blood passes through the artery</a:t>
            </a:r>
          </a:p>
          <a:p>
            <a:r>
              <a:rPr lang="en-US" sz="3600" b="1" dirty="0" smtClean="0">
                <a:solidFill>
                  <a:srgbClr val="FFC000"/>
                </a:solidFill>
              </a:rPr>
              <a:t>Pulse rate </a:t>
            </a:r>
            <a:r>
              <a:rPr lang="en-US" sz="3600" dirty="0" smtClean="0"/>
              <a:t>is the number of heartbeats or pulses felt in 1 minute</a:t>
            </a:r>
          </a:p>
          <a:p>
            <a:r>
              <a:rPr lang="en-US" sz="3600" u="sng" dirty="0" smtClean="0"/>
              <a:t>Normal Adult </a:t>
            </a:r>
            <a:r>
              <a:rPr lang="en-US" sz="3600" dirty="0" smtClean="0"/>
              <a:t>pulse rate range is between 60-100 beats per minute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Pulse Ranges for different ages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014330"/>
              </p:ext>
            </p:extLst>
          </p:nvPr>
        </p:nvGraphicFramePr>
        <p:xfrm>
          <a:off x="685800" y="2141538"/>
          <a:ext cx="1013142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5713">
                  <a:extLst>
                    <a:ext uri="{9D8B030D-6E8A-4147-A177-3AD203B41FA5}">
                      <a16:colId xmlns:a16="http://schemas.microsoft.com/office/drawing/2014/main" val="2355762755"/>
                    </a:ext>
                  </a:extLst>
                </a:gridCol>
                <a:gridCol w="5065713">
                  <a:extLst>
                    <a:ext uri="{9D8B030D-6E8A-4147-A177-3AD203B41FA5}">
                      <a16:colId xmlns:a16="http://schemas.microsoft.com/office/drawing/2014/main" val="690324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Pulse</a:t>
                      </a:r>
                      <a:r>
                        <a:rPr lang="en-US" sz="2800" baseline="0" dirty="0" smtClean="0"/>
                        <a:t> Rate (beats per minute)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412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Infant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120-160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257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Toddler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90-140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223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Preschooler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80-110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71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School-aged</a:t>
                      </a:r>
                      <a:r>
                        <a:rPr lang="en-US" sz="2800" baseline="0" dirty="0" smtClean="0"/>
                        <a:t> child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75-100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03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Adolescent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60-100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784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9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Factors affecting pulse rate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71145"/>
            <a:ext cx="10131425" cy="5013434"/>
          </a:xfrm>
        </p:spPr>
        <p:txBody>
          <a:bodyPr>
            <a:noAutofit/>
          </a:bodyPr>
          <a:lstStyle/>
          <a:p>
            <a:r>
              <a:rPr lang="en-US" sz="2800" dirty="0" smtClean="0"/>
              <a:t>Elevated body temperature (caused by fever or exposure to hot environment)</a:t>
            </a:r>
          </a:p>
          <a:p>
            <a:r>
              <a:rPr lang="en-US" sz="2800" dirty="0" smtClean="0"/>
              <a:t>Exercise</a:t>
            </a:r>
          </a:p>
          <a:p>
            <a:r>
              <a:rPr lang="en-US" sz="2800" dirty="0" smtClean="0"/>
              <a:t>Pain</a:t>
            </a:r>
          </a:p>
          <a:p>
            <a:r>
              <a:rPr lang="en-US" sz="2800" dirty="0" smtClean="0"/>
              <a:t>Position change (pulse rate temporarily increases when a patient/client sits or stands after lying down)</a:t>
            </a:r>
          </a:p>
          <a:p>
            <a:r>
              <a:rPr lang="en-US" sz="2800" dirty="0" smtClean="0"/>
              <a:t>Caffeine</a:t>
            </a:r>
          </a:p>
          <a:p>
            <a:r>
              <a:rPr lang="en-US" sz="2800" dirty="0" smtClean="0"/>
              <a:t>Emotions (excitement, fear, anger, anxiety)</a:t>
            </a:r>
          </a:p>
          <a:p>
            <a:r>
              <a:rPr lang="en-US" sz="2800" dirty="0" smtClean="0"/>
              <a:t>Medications (can increase or slow down pulse)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785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Sites for taking pulse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222" y="1781503"/>
            <a:ext cx="10131425" cy="4135821"/>
          </a:xfrm>
        </p:spPr>
        <p:txBody>
          <a:bodyPr/>
          <a:lstStyle/>
          <a:p>
            <a:r>
              <a:rPr lang="en-US" sz="3200" dirty="0" smtClean="0"/>
              <a:t>You can feel pulse by placing your fingertips over certain sites on the body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12" y="2254141"/>
            <a:ext cx="3549397" cy="441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6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Part 1</a:t>
            </a:r>
            <a:br>
              <a:rPr lang="en-US" sz="4000" b="1" dirty="0" smtClean="0"/>
            </a:br>
            <a:r>
              <a:rPr lang="en-US" sz="4000" b="1" dirty="0" smtClean="0"/>
              <a:t>The Four Vital signs of body function are: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Temperature</a:t>
            </a:r>
          </a:p>
          <a:p>
            <a:r>
              <a:rPr lang="en-US" sz="4800" b="1" dirty="0" smtClean="0"/>
              <a:t>Pulse</a:t>
            </a:r>
          </a:p>
          <a:p>
            <a:r>
              <a:rPr lang="en-US" sz="4800" b="1" dirty="0" smtClean="0"/>
              <a:t>Respirations</a:t>
            </a:r>
          </a:p>
          <a:p>
            <a:r>
              <a:rPr lang="en-US" sz="4800" b="1" dirty="0" smtClean="0"/>
              <a:t>Blood pressure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2451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Heart Rates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81503"/>
            <a:ext cx="10131425" cy="4009697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Tachycardia</a:t>
            </a:r>
            <a:r>
              <a:rPr lang="en-US" sz="2800" dirty="0" smtClean="0"/>
              <a:t> – rapid heart rate – over 100 beats per minute</a:t>
            </a:r>
          </a:p>
          <a:p>
            <a:r>
              <a:rPr lang="en-US" sz="2800" b="1" dirty="0" smtClean="0">
                <a:solidFill>
                  <a:srgbClr val="FFC000"/>
                </a:solidFill>
              </a:rPr>
              <a:t>Bradycardia</a:t>
            </a:r>
            <a:r>
              <a:rPr lang="en-US" sz="2800" dirty="0" smtClean="0"/>
              <a:t> – slow heart rate – less than 60 beats per minute</a:t>
            </a:r>
          </a:p>
          <a:p>
            <a:r>
              <a:rPr lang="en-US" sz="2800" b="1" dirty="0" smtClean="0">
                <a:solidFill>
                  <a:srgbClr val="FFC000"/>
                </a:solidFill>
              </a:rPr>
              <a:t>Dysrhythmia</a:t>
            </a:r>
            <a:r>
              <a:rPr lang="en-US" sz="2800" dirty="0" smtClean="0"/>
              <a:t> – irregular, beats are unevenly spaced or beats are skipped</a:t>
            </a:r>
          </a:p>
          <a:p>
            <a:r>
              <a:rPr lang="en-US" sz="2800" b="1" dirty="0" smtClean="0">
                <a:solidFill>
                  <a:srgbClr val="FFC000"/>
                </a:solidFill>
              </a:rPr>
              <a:t>Force and strength </a:t>
            </a:r>
            <a:r>
              <a:rPr lang="en-US" sz="2800" dirty="0" smtClean="0"/>
              <a:t>– a forceful pulse is easy to feel and is described as strong, full or bounding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 - a hard-to-feel pulse is described as weak, thread or feeble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517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Your Turn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56290"/>
            <a:ext cx="10131425" cy="5628289"/>
          </a:xfrm>
        </p:spPr>
        <p:txBody>
          <a:bodyPr>
            <a:normAutofit fontScale="77500" lnSpcReduction="20000"/>
          </a:bodyPr>
          <a:lstStyle/>
          <a:p>
            <a:r>
              <a:rPr lang="en-US" sz="4100" dirty="0" smtClean="0"/>
              <a:t>Take your own pulse (carotid and radial) and record it on your sheet</a:t>
            </a:r>
          </a:p>
          <a:p>
            <a:r>
              <a:rPr lang="en-US" sz="4100" dirty="0" smtClean="0"/>
              <a:t>Take the </a:t>
            </a:r>
            <a:r>
              <a:rPr lang="en-US" sz="4100" b="1" u="sng" dirty="0" smtClean="0"/>
              <a:t>radial pulse </a:t>
            </a:r>
            <a:r>
              <a:rPr lang="en-US" sz="4100" dirty="0" smtClean="0"/>
              <a:t>of two other classmates and record them on your sheet also describe the pulse in terms of force</a:t>
            </a:r>
          </a:p>
          <a:p>
            <a:r>
              <a:rPr lang="en-US" sz="4100" dirty="0" smtClean="0"/>
              <a:t>Attempt to find pulse in other locations other than carotid or radial</a:t>
            </a:r>
          </a:p>
          <a:p>
            <a:r>
              <a:rPr lang="en-US" sz="4100" dirty="0" smtClean="0"/>
              <a:t>When would taking pulse at these other locations be necessary?</a:t>
            </a:r>
          </a:p>
          <a:p>
            <a:pPr marL="0" indent="0">
              <a:buNone/>
            </a:pPr>
            <a:r>
              <a:rPr lang="en-US" sz="4100" dirty="0" smtClean="0">
                <a:solidFill>
                  <a:srgbClr val="FFC000"/>
                </a:solidFill>
              </a:rPr>
              <a:t>A.  If the patient had injuries at the other sites.  If taking pulse in the other locations was necessary to determine circulation.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8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Blood Pressure (Vital signs part 2)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amount of force exerted by the blood against the walls of an artery.</a:t>
            </a:r>
          </a:p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Systole </a:t>
            </a:r>
            <a:r>
              <a:rPr lang="en-US" sz="3200" dirty="0" smtClean="0"/>
              <a:t>–the period of heart muscle contraction</a:t>
            </a:r>
          </a:p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Diastole</a:t>
            </a:r>
            <a:r>
              <a:rPr lang="en-US" sz="3200" dirty="0" smtClean="0"/>
              <a:t>- the period of heart muscle relaxation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73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Blood pressure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Systolic pressure </a:t>
            </a:r>
            <a:r>
              <a:rPr lang="en-US" sz="3200" dirty="0" smtClean="0"/>
              <a:t>– the higher pressure that represents the amount of force needed to pump blood out of the heart</a:t>
            </a:r>
          </a:p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Diastolic pressure </a:t>
            </a:r>
            <a:r>
              <a:rPr lang="en-US" sz="3200" dirty="0" smtClean="0"/>
              <a:t>– the lower pressure that represents the pressure in the arteries when the heart is at rest</a:t>
            </a:r>
            <a:endParaRPr lang="en-US" sz="3200" dirty="0"/>
          </a:p>
        </p:txBody>
      </p:sp>
      <p:sp>
        <p:nvSpPr>
          <p:cNvPr id="4" name="AutoShape 2" descr="Image result for blood press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07" y="333685"/>
            <a:ext cx="4260303" cy="23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0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Factors affecting blood pressure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Age</a:t>
            </a:r>
            <a:r>
              <a:rPr lang="en-US" sz="3200" dirty="0" smtClean="0"/>
              <a:t> – blood pressure increases with age</a:t>
            </a:r>
          </a:p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Gender</a:t>
            </a:r>
            <a:r>
              <a:rPr lang="en-US" sz="3200" dirty="0" smtClean="0"/>
              <a:t> – women usually have lower blood pressure than men</a:t>
            </a:r>
          </a:p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Blood volume </a:t>
            </a:r>
            <a:r>
              <a:rPr lang="en-US" sz="3200" dirty="0" smtClean="0"/>
              <a:t>– the amount of blood in the system.  Severe bleeding lowers blood pressure.  Giving IV fluids increases blood volume and raises blood pressure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823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affecting blood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Stress</a:t>
            </a:r>
            <a:r>
              <a:rPr lang="en-US" sz="3200" dirty="0" smtClean="0"/>
              <a:t> – includes anxiety, fear and other emotions can increase blood pressure</a:t>
            </a:r>
          </a:p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Pain </a:t>
            </a:r>
            <a:r>
              <a:rPr lang="en-US" sz="3200" dirty="0" smtClean="0"/>
              <a:t>– generally increases blood pressure.  However, severe pain can cause shock and blood pressure can be seriously lowered</a:t>
            </a:r>
          </a:p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Exercise</a:t>
            </a:r>
            <a:r>
              <a:rPr lang="en-US" sz="3200" dirty="0" smtClean="0"/>
              <a:t> – increases blood pressure so measuring blood pressure should not be done immediately after exercise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407" y="141817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7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affecting blood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Weight</a:t>
            </a:r>
            <a:r>
              <a:rPr lang="en-US" sz="3200" dirty="0" smtClean="0"/>
              <a:t> – blood pressure is higher in overweight people and is lowered by weight loss</a:t>
            </a:r>
          </a:p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Ethnicity </a:t>
            </a:r>
            <a:r>
              <a:rPr lang="en-US" sz="3200" dirty="0" smtClean="0"/>
              <a:t>– blood pressure tends to be higher among Canadians of South Asian, Aboriginal or African descent</a:t>
            </a:r>
          </a:p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Diet </a:t>
            </a:r>
            <a:r>
              <a:rPr lang="en-US" sz="3200" dirty="0" smtClean="0"/>
              <a:t>– a high-sodium diet increases the amount of water in the body causing increases in blood pressure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677" y="537632"/>
            <a:ext cx="3150238" cy="1764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298" y="51149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7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1002"/>
            <a:ext cx="10131425" cy="1456267"/>
          </a:xfrm>
        </p:spPr>
        <p:txBody>
          <a:bodyPr/>
          <a:lstStyle/>
          <a:p>
            <a:r>
              <a:rPr lang="en-US" b="1" dirty="0"/>
              <a:t>Factors affecting blood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62429"/>
            <a:ext cx="10131425" cy="391773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Medications</a:t>
            </a:r>
            <a:r>
              <a:rPr lang="en-US" sz="3200" dirty="0" smtClean="0"/>
              <a:t> – can be given to raise or lower blood pressure. Other medications can cause high or low blood pressure</a:t>
            </a:r>
          </a:p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Position</a:t>
            </a:r>
            <a:r>
              <a:rPr lang="en-US" sz="3200" dirty="0" smtClean="0"/>
              <a:t> – blood pressure is lower when lying down and higher when standing</a:t>
            </a:r>
          </a:p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Smoking </a:t>
            </a:r>
            <a:r>
              <a:rPr lang="en-US" sz="3200" dirty="0" smtClean="0"/>
              <a:t>– increases blood pressure.  Nicotine causes vessels to constrict or narrow making it harder for the heart to pump blood through them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834" y="5044237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affecting blood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Alcohol </a:t>
            </a:r>
            <a:r>
              <a:rPr lang="en-US" sz="3200" dirty="0" smtClean="0"/>
              <a:t>– excessive alcohol intake can raise blood pressure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678" y="465667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203" y="2862919"/>
            <a:ext cx="2466975" cy="185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40" y="3424565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485" y="3966633"/>
            <a:ext cx="3680055" cy="228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6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Normal ranges of Blood pressure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71145"/>
            <a:ext cx="10131425" cy="412005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For adults:</a:t>
            </a:r>
          </a:p>
          <a:p>
            <a:pPr marL="0" indent="0">
              <a:buNone/>
            </a:pPr>
            <a:r>
              <a:rPr lang="en-US" sz="3200" dirty="0" smtClean="0"/>
              <a:t>Systolic pressure – between 100-140 mm Hg</a:t>
            </a:r>
          </a:p>
          <a:p>
            <a:pPr marL="0" indent="0">
              <a:buNone/>
            </a:pPr>
            <a:r>
              <a:rPr lang="en-US" sz="3200" dirty="0" smtClean="0"/>
              <a:t>Diastolic pressure – between 60-90 mm Hg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925" y="4149564"/>
            <a:ext cx="4989951" cy="237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6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Vital signs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person’s vital signs can vary within certain limits and can be affected by medications, pain, illness, activity, exercise, sleep, foods, fluids, smoking and emotions (excitement, fear, anger and anxiety)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44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Older adults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69101"/>
            <a:ext cx="10131425" cy="36491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With aging, arteries narrow and lose their elasticity, so the heart has to work harder to pump blood through the vessels.  As a result, both systolic and diastolic pressures are higher in older adults – a blood pressure of 160/90 is considered normal for most older adults.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618" y="3923560"/>
            <a:ext cx="5685293" cy="278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4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87235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Equipment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08539"/>
            <a:ext cx="10131425" cy="44826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sphygmomanometer and a stethoscope.</a:t>
            </a:r>
          </a:p>
          <a:p>
            <a:r>
              <a:rPr lang="en-US" sz="3200" dirty="0" smtClean="0"/>
              <a:t>The sphygmomanometer consists of a blood pressure cuff and a measuring device (manometer)</a:t>
            </a:r>
          </a:p>
          <a:p>
            <a:pPr marL="0" indent="0">
              <a:buNone/>
            </a:pPr>
            <a:r>
              <a:rPr lang="en-US" sz="3200" dirty="0" smtClean="0"/>
              <a:t>There are 3 types of manometers – aneroid, mercury and electronic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389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Aneroid manometer</a:t>
            </a:r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085" y="2983131"/>
            <a:ext cx="5344737" cy="35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Mercury manometer</a:t>
            </a:r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AutoShape 2" descr="Image result for medical mercury manome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513" y="928687"/>
            <a:ext cx="4104947" cy="458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Electronic manometer </a:t>
            </a:r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400" y="2142067"/>
            <a:ext cx="4842826" cy="380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131425" cy="1456267"/>
          </a:xfrm>
        </p:spPr>
        <p:txBody>
          <a:bodyPr/>
          <a:lstStyle/>
          <a:p>
            <a:r>
              <a:rPr lang="en-US" b="1" dirty="0" smtClean="0"/>
              <a:t>Procedures before blood pressure is taken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72055"/>
            <a:ext cx="10131425" cy="537604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Wipe earpieces and diaphragm with antiseptic wipes before and after each use</a:t>
            </a:r>
          </a:p>
          <a:p>
            <a:r>
              <a:rPr lang="en-US" sz="2800" dirty="0" smtClean="0"/>
              <a:t>Warm the diaphragm of the stethoscope in your hand before touching the client/patient with it</a:t>
            </a:r>
          </a:p>
          <a:p>
            <a:r>
              <a:rPr lang="en-US" sz="2800" dirty="0" smtClean="0"/>
              <a:t>Place the earpiece tips in your ears, bending the tips so they point forward.  Earpieces should fit snugly to block out external noise</a:t>
            </a:r>
          </a:p>
          <a:p>
            <a:r>
              <a:rPr lang="en-US" sz="2800" dirty="0" smtClean="0"/>
              <a:t>Place the diaphragm over the client/patient’s brachial artery and hold it in place</a:t>
            </a:r>
          </a:p>
          <a:p>
            <a:r>
              <a:rPr lang="en-US" sz="2800" dirty="0" smtClean="0"/>
              <a:t>Prevent noise and ask the client/patient to remain silent while the blood pressure is being taken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601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Guidelines for Measuring Blood pressure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65738"/>
            <a:ext cx="10131425" cy="46981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 not take blood pressure on an arm with an intravenous infusion, a cast an injury or a dialysis access site</a:t>
            </a:r>
          </a:p>
          <a:p>
            <a:r>
              <a:rPr lang="en-US" sz="2800" dirty="0" smtClean="0"/>
              <a:t>Allow the client or patient to be at rest for 10 – 20 </a:t>
            </a:r>
            <a:r>
              <a:rPr lang="en-US" sz="2800" dirty="0" err="1" smtClean="0"/>
              <a:t>mins</a:t>
            </a:r>
            <a:r>
              <a:rPr lang="en-US" sz="2800" dirty="0" smtClean="0"/>
              <a:t> before measuring blood pressure</a:t>
            </a:r>
          </a:p>
          <a:p>
            <a:r>
              <a:rPr lang="en-US" sz="2800" dirty="0" smtClean="0"/>
              <a:t>Measure blood pressure when the client/patient is sitting or laying down unless directed otherwise by a doctor.</a:t>
            </a:r>
          </a:p>
          <a:p>
            <a:r>
              <a:rPr lang="en-US" sz="2800" dirty="0" smtClean="0"/>
              <a:t>Use the correct sized blood pressure cuff for each client (i.e. pediatric cuff for very small arms)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952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745" y="364136"/>
            <a:ext cx="4866837" cy="3100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920" y="842360"/>
            <a:ext cx="3376822" cy="2622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745" y="3930262"/>
            <a:ext cx="1781175" cy="2571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6648" y="3580774"/>
            <a:ext cx="3216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Intravenous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978972" y="3523776"/>
            <a:ext cx="2506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Dialysis access site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648" y="4158850"/>
            <a:ext cx="3090042" cy="212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6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69893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Taking Blood pressure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08539"/>
            <a:ext cx="10131425" cy="506073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Apply the cuff to the bare upper arm above the elbow</a:t>
            </a:r>
          </a:p>
          <a:p>
            <a:r>
              <a:rPr lang="en-US" sz="2800" dirty="0" smtClean="0"/>
              <a:t>Make sure the cuff is snug</a:t>
            </a:r>
          </a:p>
          <a:p>
            <a:r>
              <a:rPr lang="en-US" sz="2800" dirty="0" smtClean="0"/>
              <a:t>Place the diaphragm of the stethoscope firmly over the artery.  The entire diaphragm must be in contact with the skin</a:t>
            </a:r>
          </a:p>
          <a:p>
            <a:r>
              <a:rPr lang="en-US" sz="2800" dirty="0" smtClean="0"/>
              <a:t>Make sure the room is quiet</a:t>
            </a:r>
          </a:p>
          <a:p>
            <a:r>
              <a:rPr lang="en-US" sz="2800" dirty="0" smtClean="0"/>
              <a:t>Ensure that the manometer is clearly visible</a:t>
            </a:r>
          </a:p>
          <a:p>
            <a:r>
              <a:rPr lang="en-US" sz="2800" dirty="0" smtClean="0"/>
              <a:t>Measure the </a:t>
            </a:r>
            <a:r>
              <a:rPr lang="en-US" sz="2800" u="sng" dirty="0" smtClean="0"/>
              <a:t>systolic pressure </a:t>
            </a:r>
            <a:r>
              <a:rPr lang="en-US" sz="2800" dirty="0" smtClean="0"/>
              <a:t>– the first sound you hear as the cuff deflates and the </a:t>
            </a:r>
            <a:r>
              <a:rPr lang="en-US" sz="2800" u="sng" dirty="0" smtClean="0"/>
              <a:t>diastolic pressure </a:t>
            </a:r>
            <a:r>
              <a:rPr lang="en-US" sz="2800" dirty="0" smtClean="0"/>
              <a:t>– the point where the sound disappears</a:t>
            </a:r>
          </a:p>
          <a:p>
            <a:r>
              <a:rPr lang="en-US" sz="2800" dirty="0" smtClean="0"/>
              <a:t>Retake the blood pressure if you are not sure of an accurate measurement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39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698938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Your Turn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08539"/>
            <a:ext cx="10131425" cy="448266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Collect equipment</a:t>
            </a:r>
          </a:p>
          <a:p>
            <a:r>
              <a:rPr lang="en-US" sz="2800" dirty="0" smtClean="0"/>
              <a:t>Find a partner and follow the procedures and guidelines to take your partner’s blood pressure in a sitting position</a:t>
            </a:r>
          </a:p>
          <a:p>
            <a:r>
              <a:rPr lang="en-US" sz="2800" dirty="0" smtClean="0"/>
              <a:t>Take the blood pressure twice and record your measurements on the record sheet provided</a:t>
            </a:r>
          </a:p>
          <a:p>
            <a:r>
              <a:rPr lang="en-US" sz="2800" dirty="0" smtClean="0"/>
              <a:t>Switch and have your partner do the same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905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3137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930167"/>
            <a:ext cx="10131425" cy="486103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Vital signs are measured to detect changes in normal body function.  They can indicate response to treatment and signal life-threatening events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576" y="2799178"/>
            <a:ext cx="2533650" cy="180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735" y="2799178"/>
            <a:ext cx="3007108" cy="2001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989" y="4944133"/>
            <a:ext cx="2781300" cy="1694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9899" y="4743368"/>
            <a:ext cx="2506717" cy="197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5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Breathing Rate (Part 3)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Respiration </a:t>
            </a:r>
            <a:r>
              <a:rPr lang="en-US" sz="4000" dirty="0" smtClean="0"/>
              <a:t>is the act of breathing (inhalation and exhalation) by the lungs</a:t>
            </a:r>
          </a:p>
          <a:p>
            <a:r>
              <a:rPr lang="en-US" sz="4000" dirty="0" smtClean="0"/>
              <a:t>Respirations are normally quiet, effortless, and regular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4162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Breathing Rate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Shallow breathing </a:t>
            </a:r>
            <a:r>
              <a:rPr lang="en-US" sz="3600" dirty="0" smtClean="0"/>
              <a:t>– the chest barely moves during respiration</a:t>
            </a:r>
          </a:p>
          <a:p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Deep breathing </a:t>
            </a:r>
            <a:r>
              <a:rPr lang="en-US" sz="3600" dirty="0" smtClean="0"/>
              <a:t>– the chest rises and falls significantly with every breath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697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Breathing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54014"/>
            <a:ext cx="10131425" cy="4072759"/>
          </a:xfrm>
        </p:spPr>
        <p:txBody>
          <a:bodyPr>
            <a:noAutofit/>
          </a:bodyPr>
          <a:lstStyle/>
          <a:p>
            <a:r>
              <a:rPr lang="en-US" sz="3200" dirty="0" smtClean="0"/>
              <a:t>When assessing breathing rates, patients/clients tend to change their breathing rate when they know their respiration is being counted</a:t>
            </a:r>
          </a:p>
          <a:p>
            <a:r>
              <a:rPr lang="en-US" sz="3200" dirty="0" smtClean="0"/>
              <a:t>Respirations are counted right after taking pulse by keeping your fingers at the pulse sign so the patient/client thinks you are still taking their pulse.  Count how many times the chest rises and falls in 30s and multiply by 2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968" y="381000"/>
            <a:ext cx="2338060" cy="233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8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Breathing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49973"/>
            <a:ext cx="10131425" cy="404122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Report the following observations as well as the rate of breathing:</a:t>
            </a:r>
          </a:p>
          <a:p>
            <a:pPr>
              <a:buFontTx/>
              <a:buChar char="-"/>
            </a:pPr>
            <a:r>
              <a:rPr lang="en-US" sz="3200" dirty="0" smtClean="0"/>
              <a:t>Uniformity and depth of respirations (shallow, normal or deep)</a:t>
            </a:r>
          </a:p>
          <a:p>
            <a:pPr>
              <a:buFontTx/>
              <a:buChar char="-"/>
            </a:pPr>
            <a:r>
              <a:rPr lang="en-US" sz="3200" dirty="0" smtClean="0"/>
              <a:t>Respiratory rhythm – regular or irregular</a:t>
            </a:r>
          </a:p>
          <a:p>
            <a:pPr>
              <a:buFontTx/>
              <a:buChar char="-"/>
            </a:pPr>
            <a:r>
              <a:rPr lang="en-US" sz="3200" dirty="0" smtClean="0"/>
              <a:t>Pain or difficulty breathing</a:t>
            </a:r>
          </a:p>
          <a:p>
            <a:pPr>
              <a:buFontTx/>
              <a:buChar char="-"/>
            </a:pPr>
            <a:r>
              <a:rPr lang="en-US" sz="3200" dirty="0" smtClean="0"/>
              <a:t>Any respiratory noises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38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Normal Respiratory rates by age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421234"/>
              </p:ext>
            </p:extLst>
          </p:nvPr>
        </p:nvGraphicFramePr>
        <p:xfrm>
          <a:off x="685800" y="2141538"/>
          <a:ext cx="10131426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5713">
                  <a:extLst>
                    <a:ext uri="{9D8B030D-6E8A-4147-A177-3AD203B41FA5}">
                      <a16:colId xmlns:a16="http://schemas.microsoft.com/office/drawing/2014/main" val="1879959758"/>
                    </a:ext>
                  </a:extLst>
                </a:gridCol>
                <a:gridCol w="5065713">
                  <a:extLst>
                    <a:ext uri="{9D8B030D-6E8A-4147-A177-3AD203B41FA5}">
                      <a16:colId xmlns:a16="http://schemas.microsoft.com/office/drawing/2014/main" val="733480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Age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Respiratons</a:t>
                      </a:r>
                      <a:r>
                        <a:rPr lang="en-US" sz="3200" baseline="0" dirty="0" smtClean="0"/>
                        <a:t> per Minute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512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Newborn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30-60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366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Infant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25-50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27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Toddler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25-32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62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Child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20-30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155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Adolescent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16-19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073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Adult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12-20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563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8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Vital signs are part of the assessment process and are measured: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During physical examinations</a:t>
            </a:r>
          </a:p>
          <a:p>
            <a:r>
              <a:rPr lang="en-US" sz="3200" dirty="0" smtClean="0"/>
              <a:t>When a client/patient is admitted to a facility</a:t>
            </a:r>
          </a:p>
          <a:p>
            <a:r>
              <a:rPr lang="en-US" sz="3200" dirty="0" smtClean="0"/>
              <a:t>Several times a day for hospital clients/patients </a:t>
            </a:r>
          </a:p>
          <a:p>
            <a:r>
              <a:rPr lang="en-US" sz="3200" dirty="0" smtClean="0"/>
              <a:t>Before and after surgery</a:t>
            </a:r>
          </a:p>
          <a:p>
            <a:r>
              <a:rPr lang="en-US" sz="3200" dirty="0" smtClean="0"/>
              <a:t>Before and after complex procedures or diagnostic tests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731" y="457099"/>
            <a:ext cx="5745600" cy="3217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930" y="2099486"/>
            <a:ext cx="3831296" cy="409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Vital signs are part of the assessment process and are measured: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81503"/>
            <a:ext cx="10131425" cy="46981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After a fall or injury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When medications that could affect the respiratory or circulatory system are taken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Whenever a client/patient complains of pain, dizziness, light-headedness, shortness of breath, rapid heart rate or not feeling well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As directed by the doctor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8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462" y="2240768"/>
            <a:ext cx="4600629" cy="2795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505" y="2240768"/>
            <a:ext cx="4306644" cy="286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When to Report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776" y="1567032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You should always compare readings to the client/patient’s baseline reading</a:t>
            </a:r>
          </a:p>
          <a:p>
            <a:r>
              <a:rPr lang="en-US" sz="3600" dirty="0" smtClean="0"/>
              <a:t>When any vital sign is changed from a previous measurement</a:t>
            </a:r>
          </a:p>
          <a:p>
            <a:r>
              <a:rPr lang="en-US" sz="3600" dirty="0" smtClean="0"/>
              <a:t>When vital sign is below the normal range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52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362</TotalTime>
  <Words>1572</Words>
  <Application>Microsoft Office PowerPoint</Application>
  <PresentationFormat>Widescreen</PresentationFormat>
  <Paragraphs>208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Wingdings</vt:lpstr>
      <vt:lpstr>Celestial</vt:lpstr>
      <vt:lpstr>Medical Studies 20</vt:lpstr>
      <vt:lpstr>Part 1 The Four Vital signs of body function are:</vt:lpstr>
      <vt:lpstr>Vital signs</vt:lpstr>
      <vt:lpstr>PowerPoint Presentation</vt:lpstr>
      <vt:lpstr>Vital signs are part of the assessment process and are measured:</vt:lpstr>
      <vt:lpstr>PowerPoint Presentation</vt:lpstr>
      <vt:lpstr>Vital signs are part of the assessment process and are measured:</vt:lpstr>
      <vt:lpstr>PowerPoint Presentation</vt:lpstr>
      <vt:lpstr>When to Report</vt:lpstr>
      <vt:lpstr>Normal Ranges of Vital signs</vt:lpstr>
      <vt:lpstr>Body Temperature</vt:lpstr>
      <vt:lpstr>Temperature sites</vt:lpstr>
      <vt:lpstr>Temperature Sites</vt:lpstr>
      <vt:lpstr>Questions</vt:lpstr>
      <vt:lpstr>Your Turn!</vt:lpstr>
      <vt:lpstr>Pulse</vt:lpstr>
      <vt:lpstr>Pulse Ranges for different ages</vt:lpstr>
      <vt:lpstr>Factors affecting pulse rate</vt:lpstr>
      <vt:lpstr>Sites for taking pulse</vt:lpstr>
      <vt:lpstr>Types of Heart Rates</vt:lpstr>
      <vt:lpstr>Your Turn</vt:lpstr>
      <vt:lpstr>Blood Pressure (Vital signs part 2)</vt:lpstr>
      <vt:lpstr>Blood pressure</vt:lpstr>
      <vt:lpstr>Factors affecting blood pressure</vt:lpstr>
      <vt:lpstr>Factors affecting blood pressure</vt:lpstr>
      <vt:lpstr>Factors affecting blood pressure</vt:lpstr>
      <vt:lpstr>Factors affecting blood pressure</vt:lpstr>
      <vt:lpstr>Factors affecting blood pressure</vt:lpstr>
      <vt:lpstr>Normal ranges of Blood pressure</vt:lpstr>
      <vt:lpstr>Older adults</vt:lpstr>
      <vt:lpstr>Equipment</vt:lpstr>
      <vt:lpstr>Equipment</vt:lpstr>
      <vt:lpstr>Equipment</vt:lpstr>
      <vt:lpstr>Equipment</vt:lpstr>
      <vt:lpstr>Procedures before blood pressure is taken</vt:lpstr>
      <vt:lpstr>Guidelines for Measuring Blood pressure</vt:lpstr>
      <vt:lpstr>PowerPoint Presentation</vt:lpstr>
      <vt:lpstr>Taking Blood pressure</vt:lpstr>
      <vt:lpstr>Your Turn</vt:lpstr>
      <vt:lpstr>Breathing Rate (Part 3)</vt:lpstr>
      <vt:lpstr>Breathing Rate</vt:lpstr>
      <vt:lpstr>Breathing Rate</vt:lpstr>
      <vt:lpstr>Breathing Rate</vt:lpstr>
      <vt:lpstr>Normal Respiratory rates by 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Studies 20</dc:title>
  <dc:creator>Madelene Caine</dc:creator>
  <cp:lastModifiedBy>Madelene Caine</cp:lastModifiedBy>
  <cp:revision>60</cp:revision>
  <dcterms:created xsi:type="dcterms:W3CDTF">2019-02-01T21:37:12Z</dcterms:created>
  <dcterms:modified xsi:type="dcterms:W3CDTF">2019-05-30T22:17:33Z</dcterms:modified>
</cp:coreProperties>
</file>