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24BD7-F201-4DDC-8823-FA7058236780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11FA6-3D3F-40BB-A3B8-98328B32E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80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Immunity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dirty="0" smtClean="0"/>
              <a:t>HCS 2100</a:t>
            </a:r>
          </a:p>
          <a:p>
            <a:r>
              <a:rPr lang="en-US" sz="4000" b="1" dirty="0" smtClean="0"/>
              <a:t>SLO: 1.0 – 1.4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2008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Artificial Active Immunity</a:t>
            </a:r>
            <a:br>
              <a:rPr lang="en-US" b="1" dirty="0" smtClean="0"/>
            </a:br>
            <a:r>
              <a:rPr lang="en-US" b="1" dirty="0" smtClean="0"/>
              <a:t>Vaccines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Made with live organisms that are nonvirulent to humans or with organisms killed by heat or chemicals</a:t>
            </a:r>
          </a:p>
          <a:p>
            <a:r>
              <a:rPr lang="en-US" sz="3200" dirty="0" smtClean="0"/>
              <a:t>Stimulate an immune response to make antibodies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71" y="4336473"/>
            <a:ext cx="4188402" cy="209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1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Artificial Passive Immunity</a:t>
            </a:r>
            <a:br>
              <a:rPr lang="en-US" b="1" dirty="0" smtClean="0"/>
            </a:br>
            <a:r>
              <a:rPr lang="en-US" b="1" dirty="0" smtClean="0"/>
              <a:t>Immune Serum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87235"/>
            <a:ext cx="8915400" cy="469669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Used in emergencies where there no time to wait for active immunity to develop</a:t>
            </a:r>
          </a:p>
          <a:p>
            <a:r>
              <a:rPr lang="en-US" sz="2800" dirty="0" smtClean="0"/>
              <a:t>Often derived from animals, mainly horses because horse’s tissue produce large quantities of antibodies in response to injections of the organism or their toxins</a:t>
            </a:r>
          </a:p>
          <a:p>
            <a:r>
              <a:rPr lang="en-US" sz="2800" dirty="0" smtClean="0"/>
              <a:t>Injecting of this type of serum can cause sensitivity reactions in humans</a:t>
            </a:r>
          </a:p>
          <a:p>
            <a:r>
              <a:rPr lang="en-US" sz="2800" dirty="0" smtClean="0"/>
              <a:t>Human antibody in the form of gamma globulin may be used to help this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1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8217"/>
          </a:xfrm>
        </p:spPr>
        <p:txBody>
          <a:bodyPr/>
          <a:lstStyle/>
          <a:p>
            <a:r>
              <a:rPr lang="en-US" b="1" dirty="0" smtClean="0"/>
              <a:t>Types of Antisera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02327"/>
            <a:ext cx="8915400" cy="460889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RhoGAM</a:t>
            </a:r>
            <a:r>
              <a:rPr lang="en-US" sz="2800" dirty="0" smtClean="0"/>
              <a:t> – a concentrated human antibody given to prevent an Rh-negative mother from forming Rh antibodies after her first birth or miscarriage of an Rh positive baby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Anti-snake bite sera </a:t>
            </a:r>
            <a:r>
              <a:rPr lang="en-US" sz="2800" dirty="0" smtClean="0"/>
              <a:t>or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antivenins</a:t>
            </a:r>
            <a:r>
              <a:rPr lang="en-US" sz="2800" dirty="0" smtClean="0"/>
              <a:t> – to combat the effects of certain poisonous snakes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Botulism antitoxin antiserum </a:t>
            </a:r>
            <a:r>
              <a:rPr lang="en-US" sz="2800" dirty="0" smtClean="0"/>
              <a:t>– from horses offers the best hope for botulism victims only if given early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Rabies antiserum </a:t>
            </a:r>
            <a:r>
              <a:rPr lang="en-US" sz="2800" dirty="0" smtClean="0"/>
              <a:t>– from horses or humans, used to treat bites from rabid animals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044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Immunity is defined as: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final line of defense against disease</a:t>
            </a:r>
          </a:p>
          <a:p>
            <a:r>
              <a:rPr lang="en-US" sz="3200" dirty="0" smtClean="0"/>
              <a:t>An individual’s power to resist or overcome the effects of a particular disease agent or its harmful products</a:t>
            </a:r>
          </a:p>
          <a:p>
            <a:r>
              <a:rPr lang="en-US" sz="3200" dirty="0" smtClean="0"/>
              <a:t>The immune system will recognize any foreign material and attempt to get rid of it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237" y="2684148"/>
            <a:ext cx="170497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59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174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42109"/>
            <a:ext cx="8915400" cy="4969113"/>
          </a:xfrm>
        </p:spPr>
        <p:txBody>
          <a:bodyPr/>
          <a:lstStyle/>
          <a:p>
            <a:r>
              <a:rPr lang="en-US" sz="3600" dirty="0" smtClean="0"/>
              <a:t>Immunity is a selective process.</a:t>
            </a:r>
          </a:p>
          <a:p>
            <a:r>
              <a:rPr lang="en-US" sz="3600" dirty="0" smtClean="0"/>
              <a:t>Immunity to one disease does not necessarily cause immunity to another (Specificity)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18" y="3535167"/>
            <a:ext cx="5084618" cy="25423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912" y="3535168"/>
            <a:ext cx="4708118" cy="19617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0" y="6248400"/>
            <a:ext cx="3629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Chicken pox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453746" y="5742633"/>
            <a:ext cx="3699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Measles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051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871" y="347019"/>
            <a:ext cx="8911687" cy="128089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Two main categories of Immunity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Innate immunity </a:t>
            </a:r>
            <a:r>
              <a:rPr lang="en-US" sz="3200" dirty="0" smtClean="0"/>
              <a:t>– is inborn and is inherited along with other characteristics in a person’s genes</a:t>
            </a:r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Acquired immunity </a:t>
            </a:r>
            <a:r>
              <a:rPr lang="en-US" sz="3200" dirty="0" smtClean="0"/>
              <a:t>– develops after birth.  Can be natural or artificial, active or passive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606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Innate Immunity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Genetically a person may have inherited traits that allow them to be resistant to a number of diseases or conditions</a:t>
            </a:r>
          </a:p>
          <a:p>
            <a:r>
              <a:rPr lang="en-US" sz="3200" dirty="0" smtClean="0"/>
              <a:t>This type of immunity may become obvious only after a person has been exposed to an illness.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3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Acquired Immunity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7540" y="1537854"/>
            <a:ext cx="8915400" cy="377762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Acquired immunity develops during a person’s lifetime as that person encounters various specific harmful agents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406" y="3265054"/>
            <a:ext cx="4011758" cy="33431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073" y="3744933"/>
            <a:ext cx="2484654" cy="268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37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Natural Active Immunity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3685" y="1264555"/>
            <a:ext cx="8915400" cy="5150100"/>
          </a:xfrm>
        </p:spPr>
        <p:txBody>
          <a:bodyPr>
            <a:noAutofit/>
          </a:bodyPr>
          <a:lstStyle/>
          <a:p>
            <a:r>
              <a:rPr lang="en-US" sz="2800" dirty="0" smtClean="0"/>
              <a:t>Each time a person is invaded by disease organisms, his or her cells manufacture antibodies that provide immunity against infection.  This immunity can last for years or even for life  </a:t>
            </a:r>
          </a:p>
          <a:p>
            <a:r>
              <a:rPr lang="en-US" sz="2800" dirty="0" smtClean="0"/>
              <a:t>Because the body is actively involved in the production of antibodies, it is called active immunity</a:t>
            </a:r>
          </a:p>
          <a:p>
            <a:r>
              <a:rPr lang="en-US" sz="2800" dirty="0" smtClean="0"/>
              <a:t>This is called natural because it is the result of the natural sequence of events when a person is exposed to a pathogen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330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0617"/>
          </a:xfrm>
        </p:spPr>
        <p:txBody>
          <a:bodyPr/>
          <a:lstStyle/>
          <a:p>
            <a:r>
              <a:rPr lang="en-US" b="1" dirty="0" smtClean="0"/>
              <a:t>Natural Passive Immunity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02327"/>
            <a:ext cx="8915400" cy="5250873"/>
          </a:xfrm>
        </p:spPr>
        <p:txBody>
          <a:bodyPr>
            <a:noAutofit/>
          </a:bodyPr>
          <a:lstStyle/>
          <a:p>
            <a:r>
              <a:rPr lang="en-US" sz="2800" dirty="0" smtClean="0"/>
              <a:t>Acquired naturally  by the passage of antibodies from a mother to her fetus through the placenta</a:t>
            </a:r>
          </a:p>
          <a:p>
            <a:r>
              <a:rPr lang="en-US" sz="2800" dirty="0" smtClean="0"/>
              <a:t>It is called passive because the antibodies come from an outside source</a:t>
            </a:r>
          </a:p>
          <a:p>
            <a:r>
              <a:rPr lang="en-US" sz="2800" dirty="0" smtClean="0"/>
              <a:t>This type of immunity only lasts about 6 mons at which time the infant’s own immune system begins to function</a:t>
            </a:r>
          </a:p>
          <a:p>
            <a:r>
              <a:rPr lang="en-US" sz="2800" dirty="0" smtClean="0"/>
              <a:t>This type of immunity can be lengthened through nursing as the mother’s antibodies are present in her breast milk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300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9781"/>
          </a:xfrm>
        </p:spPr>
        <p:txBody>
          <a:bodyPr/>
          <a:lstStyle/>
          <a:p>
            <a:r>
              <a:rPr lang="en-US" b="1" dirty="0" smtClean="0"/>
              <a:t>Natural Passive Immunity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945" y="1269111"/>
            <a:ext cx="6442830" cy="5159398"/>
          </a:xfrm>
        </p:spPr>
      </p:pic>
    </p:spTree>
    <p:extLst>
      <p:ext uri="{BB962C8B-B14F-4D97-AF65-F5344CB8AC3E}">
        <p14:creationId xmlns:p14="http://schemas.microsoft.com/office/powerpoint/2010/main" val="10849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490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Wisp</vt:lpstr>
      <vt:lpstr>Immunity</vt:lpstr>
      <vt:lpstr>Immunity is defined as:</vt:lpstr>
      <vt:lpstr>PowerPoint Presentation</vt:lpstr>
      <vt:lpstr>Two main categories of Immunity</vt:lpstr>
      <vt:lpstr>Innate Immunity</vt:lpstr>
      <vt:lpstr>Acquired Immunity</vt:lpstr>
      <vt:lpstr>Natural Active Immunity</vt:lpstr>
      <vt:lpstr>Natural Passive Immunity</vt:lpstr>
      <vt:lpstr>Natural Passive Immunity</vt:lpstr>
      <vt:lpstr>Artificial Active Immunity Vaccines</vt:lpstr>
      <vt:lpstr>Artificial Passive Immunity Immune Serum</vt:lpstr>
      <vt:lpstr>Types of Antisera</vt:lpstr>
    </vt:vector>
  </TitlesOfParts>
  <Company>RDCRS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Immunity</dc:title>
  <dc:creator>Madelene Caine</dc:creator>
  <cp:lastModifiedBy>Madelene Caine</cp:lastModifiedBy>
  <cp:revision>15</cp:revision>
  <cp:lastPrinted>2016-05-05T01:42:13Z</cp:lastPrinted>
  <dcterms:created xsi:type="dcterms:W3CDTF">2016-05-05T00:25:05Z</dcterms:created>
  <dcterms:modified xsi:type="dcterms:W3CDTF">2016-05-05T02:00:17Z</dcterms:modified>
</cp:coreProperties>
</file>