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43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4" tIns="46747" rIns="93494" bIns="46747"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4" tIns="46747" rIns="93494" bIns="46747" rtlCol="0"/>
          <a:lstStyle>
            <a:lvl1pPr algn="r">
              <a:defRPr sz="1200"/>
            </a:lvl1pPr>
          </a:lstStyle>
          <a:p>
            <a:fld id="{A9048C4F-5E68-4AC4-8489-2B839F4A21D2}" type="datetimeFigureOut">
              <a:rPr lang="en-US" smtClean="0"/>
              <a:pPr/>
              <a:t>6/2/2011</a:t>
            </a:fld>
            <a:endParaRPr lang="en-US"/>
          </a:p>
        </p:txBody>
      </p:sp>
      <p:sp>
        <p:nvSpPr>
          <p:cNvPr id="4" name="Footer Placeholder 3"/>
          <p:cNvSpPr>
            <a:spLocks noGrp="1"/>
          </p:cNvSpPr>
          <p:nvPr>
            <p:ph type="ftr" sz="quarter" idx="2"/>
          </p:nvPr>
        </p:nvSpPr>
        <p:spPr>
          <a:xfrm>
            <a:off x="0" y="8842030"/>
            <a:ext cx="3056414" cy="465455"/>
          </a:xfrm>
          <a:prstGeom prst="rect">
            <a:avLst/>
          </a:prstGeom>
        </p:spPr>
        <p:txBody>
          <a:bodyPr vert="horz" lIns="93494" tIns="46747" rIns="93494" bIns="46747"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30"/>
            <a:ext cx="3056414" cy="465455"/>
          </a:xfrm>
          <a:prstGeom prst="rect">
            <a:avLst/>
          </a:prstGeom>
        </p:spPr>
        <p:txBody>
          <a:bodyPr vert="horz" lIns="93494" tIns="46747" rIns="93494" bIns="46747" rtlCol="0" anchor="b"/>
          <a:lstStyle>
            <a:lvl1pPr algn="r">
              <a:defRPr sz="1200"/>
            </a:lvl1pPr>
          </a:lstStyle>
          <a:p>
            <a:fld id="{F18E26A9-7AAD-4CB4-B34B-840BED684D37}" type="slidenum">
              <a:rPr lang="en-US" smtClean="0"/>
              <a:pPr/>
              <a:t>‹#›</a:t>
            </a:fld>
            <a:endParaRPr lang="en-US"/>
          </a:p>
        </p:txBody>
      </p:sp>
    </p:spTree>
    <p:extLst>
      <p:ext uri="{BB962C8B-B14F-4D97-AF65-F5344CB8AC3E}">
        <p14:creationId xmlns:p14="http://schemas.microsoft.com/office/powerpoint/2010/main" val="29379769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03290E-0EEC-489B-9C5A-A50C210A7209}"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758DB-6E06-40D2-9D47-716C2D8D12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3290E-0EEC-489B-9C5A-A50C210A7209}"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758DB-6E06-40D2-9D47-716C2D8D12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3290E-0EEC-489B-9C5A-A50C210A7209}"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758DB-6E06-40D2-9D47-716C2D8D12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3290E-0EEC-489B-9C5A-A50C210A7209}"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758DB-6E06-40D2-9D47-716C2D8D12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03290E-0EEC-489B-9C5A-A50C210A7209}"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758DB-6E06-40D2-9D47-716C2D8D12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03290E-0EEC-489B-9C5A-A50C210A7209}" type="datetimeFigureOut">
              <a:rPr lang="en-US" smtClean="0"/>
              <a:pPr/>
              <a:t>6/2/2011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758DB-6E06-40D2-9D47-716C2D8D12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03290E-0EEC-489B-9C5A-A50C210A7209}" type="datetimeFigureOut">
              <a:rPr lang="en-US" smtClean="0"/>
              <a:pPr/>
              <a:t>6/2/2011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9758DB-6E06-40D2-9D47-716C2D8D12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03290E-0EEC-489B-9C5A-A50C210A7209}" type="datetimeFigureOut">
              <a:rPr lang="en-US" smtClean="0"/>
              <a:pPr/>
              <a:t>6/2/2011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9758DB-6E06-40D2-9D47-716C2D8D12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3290E-0EEC-489B-9C5A-A50C210A7209}" type="datetimeFigureOut">
              <a:rPr lang="en-US" smtClean="0"/>
              <a:pPr/>
              <a:t>6/2/2011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9758DB-6E06-40D2-9D47-716C2D8D12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03290E-0EEC-489B-9C5A-A50C210A7209}" type="datetimeFigureOut">
              <a:rPr lang="en-US" smtClean="0"/>
              <a:pPr/>
              <a:t>6/2/2011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758DB-6E06-40D2-9D47-716C2D8D12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03290E-0EEC-489B-9C5A-A50C210A7209}" type="datetimeFigureOut">
              <a:rPr lang="en-US" smtClean="0"/>
              <a:pPr/>
              <a:t>6/2/2011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758DB-6E06-40D2-9D47-716C2D8D12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03290E-0EEC-489B-9C5A-A50C210A7209}" type="datetimeFigureOut">
              <a:rPr lang="en-US" smtClean="0"/>
              <a:pPr/>
              <a:t>6/2/2011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9758DB-6E06-40D2-9D47-716C2D8D12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Ingestion 8.3</a:t>
            </a:r>
            <a:endParaRPr lang="en-US" dirty="0"/>
          </a:p>
        </p:txBody>
      </p:sp>
      <p:sp>
        <p:nvSpPr>
          <p:cNvPr id="3" name="Subtitle 2"/>
          <p:cNvSpPr>
            <a:spLocks noGrp="1"/>
          </p:cNvSpPr>
          <p:nvPr>
            <p:ph type="subTitle" idx="1"/>
          </p:nvPr>
        </p:nvSpPr>
        <p:spPr/>
        <p:txBody>
          <a:bodyPr/>
          <a:lstStyle/>
          <a:p>
            <a:r>
              <a:rPr lang="en-US" dirty="0" smtClean="0"/>
              <a:t>Pg.258-263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03-C08-F10-BIO2030SB.jpg"/>
          <p:cNvPicPr>
            <a:picLocks noGrp="1" noChangeAspect="1"/>
          </p:cNvPicPr>
          <p:nvPr>
            <p:ph idx="1"/>
          </p:nvPr>
        </p:nvPicPr>
        <p:blipFill>
          <a:blip r:embed="rId2"/>
          <a:stretch>
            <a:fillRect/>
          </a:stretch>
        </p:blipFill>
        <p:spPr>
          <a:xfrm>
            <a:off x="5486400" y="1676400"/>
            <a:ext cx="2781300" cy="4082231"/>
          </a:xfrm>
        </p:spPr>
      </p:pic>
      <p:pic>
        <p:nvPicPr>
          <p:cNvPr id="5" name="Picture 4" descr="S03-C08-F08-BIO2030SB.jpg"/>
          <p:cNvPicPr>
            <a:picLocks noChangeAspect="1"/>
          </p:cNvPicPr>
          <p:nvPr/>
        </p:nvPicPr>
        <p:blipFill>
          <a:blip r:embed="rId3"/>
          <a:stretch>
            <a:fillRect/>
          </a:stretch>
        </p:blipFill>
        <p:spPr>
          <a:xfrm>
            <a:off x="533400" y="1905000"/>
            <a:ext cx="3433665" cy="35052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stomach is J shaped and has numerous ridges to allow it to expand – can hold approx 1.5 liters of food. Millions of cells line the stomachs wall which help secrete various fluids called gastric juices/fluids which aid in digestion. </a:t>
            </a:r>
          </a:p>
          <a:p>
            <a:r>
              <a:rPr lang="en-US" dirty="0" smtClean="0"/>
              <a:t>Muscle movement mix the juices and food together.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Therefore both chemical and mechanical digestion take place. </a:t>
            </a:r>
          </a:p>
          <a:p>
            <a:r>
              <a:rPr lang="en-US" dirty="0" smtClean="0"/>
              <a:t>Approx 500ml of these fluids are secreted per 1 large meal. </a:t>
            </a:r>
          </a:p>
          <a:p>
            <a:r>
              <a:rPr lang="en-US" dirty="0" smtClean="0"/>
              <a:t>Gastric juices contain mucus, hydrochloric acid(HCI), </a:t>
            </a:r>
            <a:r>
              <a:rPr lang="en-US" dirty="0" err="1" smtClean="0"/>
              <a:t>pepsinogens</a:t>
            </a:r>
            <a:r>
              <a:rPr lang="en-US" dirty="0" smtClean="0"/>
              <a:t> and other substances. </a:t>
            </a:r>
          </a:p>
          <a:p>
            <a:r>
              <a:rPr lang="en-US" dirty="0" smtClean="0"/>
              <a:t>HCI kills harmful substances and converts </a:t>
            </a:r>
            <a:r>
              <a:rPr lang="en-US" dirty="0" err="1" smtClean="0"/>
              <a:t>pepsionogen</a:t>
            </a:r>
            <a:r>
              <a:rPr lang="en-US" dirty="0" smtClean="0"/>
              <a:t> into its active form of pepsin (a protein digesting enzyme). It breaks amino acid chains into shorter ones called polypeptides.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pH in the stomach ranges from 2.0-3.0, but may reach 1.0.</a:t>
            </a:r>
          </a:p>
          <a:p>
            <a:r>
              <a:rPr lang="en-US" dirty="0" smtClean="0"/>
              <a:t>Acids with pH of 2.0 can dissolve rugs.</a:t>
            </a:r>
          </a:p>
          <a:p>
            <a:r>
              <a:rPr lang="en-US" dirty="0" smtClean="0"/>
              <a:t>A layer of alkaline mucous protects the stomach lining from being dissolved. </a:t>
            </a:r>
          </a:p>
          <a:p>
            <a:r>
              <a:rPr lang="en-US" dirty="0" smtClean="0"/>
              <a:t>The esophagus does not have a mucous lining, so if the LES is weak, stomach acid may enter the esophagus and damage it. </a:t>
            </a:r>
          </a:p>
          <a:p>
            <a:r>
              <a:rPr lang="en-US" dirty="0" smtClean="0"/>
              <a:t>This can cause HEART BURN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Peptic Ulcers</a:t>
            </a:r>
            <a:endParaRPr lang="en-US" dirty="0"/>
          </a:p>
        </p:txBody>
      </p:sp>
      <p:sp>
        <p:nvSpPr>
          <p:cNvPr id="3" name="Content Placeholder 2"/>
          <p:cNvSpPr>
            <a:spLocks noGrp="1"/>
          </p:cNvSpPr>
          <p:nvPr>
            <p:ph idx="1"/>
          </p:nvPr>
        </p:nvSpPr>
        <p:spPr/>
        <p:txBody>
          <a:bodyPr/>
          <a:lstStyle/>
          <a:p>
            <a:r>
              <a:rPr lang="en-US" dirty="0" smtClean="0"/>
              <a:t>When the stomach’s lining breaks down, HCI and Pepsin are exposed to it- which leads to </a:t>
            </a:r>
            <a:r>
              <a:rPr lang="en-US" smtClean="0"/>
              <a:t>a PEPTIC </a:t>
            </a:r>
            <a:r>
              <a:rPr lang="en-US" dirty="0" smtClean="0"/>
              <a:t>ULCER. </a:t>
            </a:r>
          </a:p>
          <a:p>
            <a:r>
              <a:rPr lang="en-US" dirty="0" smtClean="0"/>
              <a:t>Beneath the stomach’s cell walls are blood vessels. As the acid irritates the stomach lining there is an increase in blood flow and acid secretions. This causes tissue to burn and blood vessels to break down.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Most Ulcers are from a bacteria called Helicobacter pylori. </a:t>
            </a:r>
          </a:p>
          <a:p>
            <a:r>
              <a:rPr lang="en-US" dirty="0" smtClean="0"/>
              <a:t>Initially, scientists were skeptical since it was believed that  bacteria would not be able to  live in such acidic environments.  However, using a simple breath test it is determined that is correct. </a:t>
            </a:r>
          </a:p>
          <a:p>
            <a:r>
              <a:rPr lang="en-US" dirty="0" smtClean="0"/>
              <a:t>If found early antibiotics can be used as treatment.  If not treated, surgery could be required.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 Pg.263</a:t>
            </a:r>
            <a:endParaRPr lang="en-US" dirty="0"/>
          </a:p>
        </p:txBody>
      </p:sp>
      <p:sp>
        <p:nvSpPr>
          <p:cNvPr id="3" name="Content Placeholder 2"/>
          <p:cNvSpPr>
            <a:spLocks noGrp="1"/>
          </p:cNvSpPr>
          <p:nvPr>
            <p:ph idx="1"/>
          </p:nvPr>
        </p:nvSpPr>
        <p:spPr/>
        <p:txBody>
          <a:bodyPr/>
          <a:lstStyle/>
          <a:p>
            <a:r>
              <a:rPr lang="en-US" dirty="0" smtClean="0"/>
              <a:t>1-7, 9, 10, 11,13</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Four components of the Digestive Process</a:t>
            </a:r>
          </a:p>
          <a:p>
            <a:r>
              <a:rPr lang="en-US" dirty="0" smtClean="0"/>
              <a:t>1.Ingestion- the taking of nutrients</a:t>
            </a:r>
          </a:p>
          <a:p>
            <a:r>
              <a:rPr lang="en-US" dirty="0" smtClean="0"/>
              <a:t>2.Digestion- the breakdown of complex organic molecules into smaller components by enzymes</a:t>
            </a:r>
          </a:p>
          <a:p>
            <a:r>
              <a:rPr lang="en-US" dirty="0" smtClean="0"/>
              <a:t>3.Absorption- the transport of digested nutrients to the cells of the body</a:t>
            </a:r>
          </a:p>
          <a:p>
            <a:r>
              <a:rPr lang="en-US" dirty="0" smtClean="0"/>
              <a:t>4.Egestion-the removal of food waste from the body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dirty="0" smtClean="0"/>
              <a:t>Digestive tract in adults 6.5-9m long.</a:t>
            </a:r>
          </a:p>
          <a:p>
            <a:r>
              <a:rPr lang="en-US" dirty="0" smtClean="0"/>
              <a:t>2 forms of digestion; Physical and Chemical</a:t>
            </a:r>
          </a:p>
          <a:p>
            <a:r>
              <a:rPr lang="en-US" dirty="0" smtClean="0"/>
              <a:t>Physical digestion (mechanical) –begins in the mouth, where food is chewed and formed into a BOLUS by the tongue. Physical digestion breaks food into smaller pieces- increasing the surface area for chemical digestion.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4" name="Content Placeholder 3" descr="S03-C08-F01-BIO2030SB.jpg"/>
          <p:cNvPicPr>
            <a:picLocks noGrp="1" noChangeAspect="1"/>
          </p:cNvPicPr>
          <p:nvPr>
            <p:ph idx="1"/>
          </p:nvPr>
        </p:nvPicPr>
        <p:blipFill>
          <a:blip r:embed="rId2"/>
          <a:stretch>
            <a:fillRect/>
          </a:stretch>
        </p:blipFill>
        <p:spPr>
          <a:xfrm>
            <a:off x="2209800" y="152400"/>
            <a:ext cx="5029200" cy="6158836"/>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03-C08-F03-BIO2030SB.jpg"/>
          <p:cNvPicPr>
            <a:picLocks noChangeAspect="1"/>
          </p:cNvPicPr>
          <p:nvPr/>
        </p:nvPicPr>
        <p:blipFill>
          <a:blip r:embed="rId2"/>
          <a:stretch>
            <a:fillRect/>
          </a:stretch>
        </p:blipFill>
        <p:spPr>
          <a:xfrm>
            <a:off x="6248400" y="1600200"/>
            <a:ext cx="2872153" cy="3048000"/>
          </a:xfrm>
          <a:prstGeom prst="rect">
            <a:avLst/>
          </a:prstGeom>
        </p:spPr>
      </p:pic>
      <p:sp>
        <p:nvSpPr>
          <p:cNvPr id="2" name="Title 1"/>
          <p:cNvSpPr>
            <a:spLocks noGrp="1"/>
          </p:cNvSpPr>
          <p:nvPr>
            <p:ph type="title"/>
          </p:nvPr>
        </p:nvSpPr>
        <p:spPr/>
        <p:txBody>
          <a:bodyPr/>
          <a:lstStyle/>
          <a:p>
            <a:r>
              <a:rPr lang="en-US" dirty="0" smtClean="0"/>
              <a:t>Salivary Glands</a:t>
            </a:r>
            <a:endParaRPr lang="en-US" dirty="0"/>
          </a:p>
        </p:txBody>
      </p:sp>
      <p:sp>
        <p:nvSpPr>
          <p:cNvPr id="3" name="Content Placeholder 2"/>
          <p:cNvSpPr>
            <a:spLocks noGrp="1"/>
          </p:cNvSpPr>
          <p:nvPr>
            <p:ph idx="1"/>
          </p:nvPr>
        </p:nvSpPr>
        <p:spPr>
          <a:xfrm>
            <a:off x="457200" y="1600200"/>
            <a:ext cx="6553200" cy="4953000"/>
          </a:xfrm>
        </p:spPr>
        <p:txBody>
          <a:bodyPr>
            <a:normAutofit fontScale="92500" lnSpcReduction="10000"/>
          </a:bodyPr>
          <a:lstStyle/>
          <a:p>
            <a:r>
              <a:rPr lang="en-US" dirty="0" smtClean="0"/>
              <a:t>Produces watery fluid (saliva)- contains amylase enzymes which breakdown starches(complex </a:t>
            </a:r>
            <a:r>
              <a:rPr lang="en-US" dirty="0" err="1" smtClean="0"/>
              <a:t>carbs</a:t>
            </a:r>
            <a:r>
              <a:rPr lang="en-US" dirty="0" smtClean="0"/>
              <a:t>).</a:t>
            </a:r>
          </a:p>
          <a:p>
            <a:r>
              <a:rPr lang="en-US" dirty="0" smtClean="0"/>
              <a:t>We detect flavor when saliva dissolve food particles penetrate your taste buds. </a:t>
            </a:r>
          </a:p>
          <a:p>
            <a:r>
              <a:rPr lang="en-US" dirty="0" smtClean="0"/>
              <a:t>Different receptors respond to different flavors. Chemical compounds with specific shapes bond to receptor sites with similar shapes- this allows for the sense of different tastes.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Teeth </a:t>
            </a:r>
            <a:endParaRPr lang="en-US" dirty="0"/>
          </a:p>
        </p:txBody>
      </p:sp>
      <p:sp>
        <p:nvSpPr>
          <p:cNvPr id="3" name="Content Placeholder 2"/>
          <p:cNvSpPr>
            <a:spLocks noGrp="1"/>
          </p:cNvSpPr>
          <p:nvPr>
            <p:ph idx="1"/>
          </p:nvPr>
        </p:nvSpPr>
        <p:spPr>
          <a:xfrm>
            <a:off x="457200" y="1600200"/>
            <a:ext cx="8382000" cy="3352800"/>
          </a:xfrm>
        </p:spPr>
        <p:txBody>
          <a:bodyPr>
            <a:normAutofit fontScale="77500" lnSpcReduction="20000"/>
          </a:bodyPr>
          <a:lstStyle/>
          <a:p>
            <a:pPr>
              <a:buNone/>
            </a:pPr>
            <a:r>
              <a:rPr lang="en-US" dirty="0" smtClean="0"/>
              <a:t>Teeth- are used for physical digestion</a:t>
            </a:r>
          </a:p>
          <a:p>
            <a:pPr>
              <a:buNone/>
            </a:pPr>
            <a:r>
              <a:rPr lang="en-US" dirty="0" smtClean="0"/>
              <a:t>8- teeth in the front (incisors) used for cutting </a:t>
            </a:r>
          </a:p>
          <a:p>
            <a:pPr>
              <a:buNone/>
            </a:pPr>
            <a:r>
              <a:rPr lang="en-US" dirty="0" smtClean="0"/>
              <a:t>Incisors are bordered by canines used for tearing </a:t>
            </a:r>
          </a:p>
          <a:p>
            <a:pPr>
              <a:buNone/>
            </a:pPr>
            <a:r>
              <a:rPr lang="en-US" dirty="0" smtClean="0"/>
              <a:t>Premolars are next to them, used for grinding</a:t>
            </a:r>
          </a:p>
          <a:p>
            <a:pPr>
              <a:buNone/>
            </a:pPr>
            <a:r>
              <a:rPr lang="en-US" dirty="0" smtClean="0"/>
              <a:t>Then there are molars which are used for crushing. </a:t>
            </a:r>
          </a:p>
          <a:p>
            <a:pPr>
              <a:buNone/>
            </a:pPr>
            <a:r>
              <a:rPr lang="en-US" dirty="0" smtClean="0"/>
              <a:t>Lastly you have your wisdom teeth )hence wisdom, they do not appear until 16-20 years old).</a:t>
            </a:r>
          </a:p>
          <a:p>
            <a:pPr>
              <a:buNone/>
            </a:pPr>
            <a:r>
              <a:rPr lang="en-US" dirty="0" smtClean="0"/>
              <a:t>Enamel covers the teeth which is the hardest substance in the human body.</a:t>
            </a:r>
          </a:p>
          <a:p>
            <a:pPr>
              <a:buNone/>
            </a:pPr>
            <a:endParaRPr lang="en-US" dirty="0" smtClean="0"/>
          </a:p>
        </p:txBody>
      </p:sp>
      <p:pic>
        <p:nvPicPr>
          <p:cNvPr id="4" name="Picture 3" descr="S03-C08-F05-BIO2030SB.jpg"/>
          <p:cNvPicPr>
            <a:picLocks noChangeAspect="1"/>
          </p:cNvPicPr>
          <p:nvPr/>
        </p:nvPicPr>
        <p:blipFill>
          <a:blip r:embed="rId2"/>
          <a:stretch>
            <a:fillRect/>
          </a:stretch>
        </p:blipFill>
        <p:spPr>
          <a:xfrm>
            <a:off x="2590799" y="4572000"/>
            <a:ext cx="6217419" cy="1905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Esophagus</a:t>
            </a:r>
            <a:endParaRPr lang="en-US" dirty="0"/>
          </a:p>
        </p:txBody>
      </p:sp>
      <p:sp>
        <p:nvSpPr>
          <p:cNvPr id="3" name="Content Placeholder 2"/>
          <p:cNvSpPr>
            <a:spLocks noGrp="1"/>
          </p:cNvSpPr>
          <p:nvPr>
            <p:ph idx="1"/>
          </p:nvPr>
        </p:nvSpPr>
        <p:spPr/>
        <p:txBody>
          <a:bodyPr/>
          <a:lstStyle/>
          <a:p>
            <a:r>
              <a:rPr lang="en-US" dirty="0" smtClean="0"/>
              <a:t>Food travels from the mouth to the stomach via the esophagus.</a:t>
            </a:r>
          </a:p>
          <a:p>
            <a:r>
              <a:rPr lang="en-US" dirty="0" smtClean="0"/>
              <a:t>The bolus stretches the walls of the esophagus which activates the surrounding muscles that set up a wave like rhythmic contraction called PERISTALSIS.</a:t>
            </a:r>
          </a:p>
          <a:p>
            <a:r>
              <a:rPr lang="en-US" dirty="0" smtClean="0"/>
              <a:t>This is an involuntary movement- which moves food down the gastrointestinal tract.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 on your HEAD</a:t>
            </a:r>
            <a:endParaRPr lang="en-US" dirty="0"/>
          </a:p>
        </p:txBody>
      </p:sp>
      <p:pic>
        <p:nvPicPr>
          <p:cNvPr id="4" name="Content Placeholder 3" descr="S03-C08-F06-BIO2030SB.jpg"/>
          <p:cNvPicPr>
            <a:picLocks noGrp="1" noChangeAspect="1"/>
          </p:cNvPicPr>
          <p:nvPr>
            <p:ph idx="1"/>
          </p:nvPr>
        </p:nvPicPr>
        <p:blipFill>
          <a:blip r:embed="rId2"/>
          <a:stretch>
            <a:fillRect/>
          </a:stretch>
        </p:blipFill>
        <p:spPr>
          <a:xfrm>
            <a:off x="533401" y="1295400"/>
            <a:ext cx="4114800" cy="49530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STOMACH</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Food storage and initial protein digestion take place here.</a:t>
            </a:r>
          </a:p>
          <a:p>
            <a:r>
              <a:rPr lang="en-US" dirty="0" smtClean="0"/>
              <a:t>There are 3 layers of muscle which allow food to be churned. </a:t>
            </a:r>
          </a:p>
          <a:p>
            <a:r>
              <a:rPr lang="en-US" dirty="0" smtClean="0"/>
              <a:t>Movement of food to and from the stomach is regulated by circular muscles called SPHINCTERS. </a:t>
            </a:r>
          </a:p>
          <a:p>
            <a:r>
              <a:rPr lang="en-US" dirty="0" smtClean="0"/>
              <a:t>Contraction of the lower esophageal sphincter (LES) closes the opening to the stomach, while relaxation allows food to enter. The LES helps prevent food and acid from being regurgitated into the esophagus. </a:t>
            </a:r>
          </a:p>
          <a:p>
            <a:r>
              <a:rPr lang="en-US" dirty="0" smtClean="0"/>
              <a:t>The 2</a:t>
            </a:r>
            <a:r>
              <a:rPr lang="en-US" baseline="30000" dirty="0" smtClean="0"/>
              <a:t>nd</a:t>
            </a:r>
            <a:r>
              <a:rPr lang="en-US" dirty="0" smtClean="0"/>
              <a:t> sphincter, the pyloric sphincter regulates food and acid into the small intestine.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TotalTime>
  <Words>703</Words>
  <Application>Microsoft Office PowerPoint</Application>
  <PresentationFormat>On-screen Show (4:3)</PresentationFormat>
  <Paragraphs>54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Ingestion 8.3</vt:lpstr>
      <vt:lpstr>PowerPoint Presentation</vt:lpstr>
      <vt:lpstr> </vt:lpstr>
      <vt:lpstr> </vt:lpstr>
      <vt:lpstr>Salivary Glands</vt:lpstr>
      <vt:lpstr>Teeth </vt:lpstr>
      <vt:lpstr>Esophagus</vt:lpstr>
      <vt:lpstr>Stand on your HEAD</vt:lpstr>
      <vt:lpstr>STOMACH</vt:lpstr>
      <vt:lpstr>PowerPoint Presentation</vt:lpstr>
      <vt:lpstr>PowerPoint Presentation</vt:lpstr>
      <vt:lpstr>PowerPoint Presentation</vt:lpstr>
      <vt:lpstr>PowerPoint Presentation</vt:lpstr>
      <vt:lpstr>Peptic Ulcers</vt:lpstr>
      <vt:lpstr>PowerPoint Presentation</vt:lpstr>
      <vt:lpstr>Questions Pg.263</vt:lpstr>
    </vt:vector>
  </TitlesOfParts>
  <Company>RDCRD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Ingestion 8.3</dc:title>
  <dc:creator>jmauro</dc:creator>
  <cp:lastModifiedBy>Madelene Caine</cp:lastModifiedBy>
  <cp:revision>20</cp:revision>
  <cp:lastPrinted>2011-06-02T20:45:51Z</cp:lastPrinted>
  <dcterms:created xsi:type="dcterms:W3CDTF">2008-06-03T17:17:31Z</dcterms:created>
  <dcterms:modified xsi:type="dcterms:W3CDTF">2011-06-02T20:47:08Z</dcterms:modified>
</cp:coreProperties>
</file>