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FFD3BA-3B33-483D-9316-D3BF6AD1C76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CA0E8F-9977-4FAC-81F2-146A6290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7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350" y="2404534"/>
            <a:ext cx="7766936" cy="1646302"/>
          </a:xfrm>
        </p:spPr>
        <p:txBody>
          <a:bodyPr/>
          <a:lstStyle/>
          <a:p>
            <a:r>
              <a:rPr lang="en-US" b="1" dirty="0" smtClean="0"/>
              <a:t>Lymph Node and Spleen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9152" y="4050836"/>
            <a:ext cx="7766936" cy="1096899"/>
          </a:xfrm>
        </p:spPr>
        <p:txBody>
          <a:bodyPr>
            <a:noAutofit/>
          </a:bodyPr>
          <a:lstStyle/>
          <a:p>
            <a:r>
              <a:rPr lang="en-US" sz="3600" dirty="0" smtClean="0"/>
              <a:t>HCS 2100</a:t>
            </a:r>
          </a:p>
          <a:p>
            <a:r>
              <a:rPr lang="en-US" sz="3600" dirty="0" smtClean="0"/>
              <a:t>SLO:  2.4-2.5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65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Inguinal Nodes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1941"/>
            <a:ext cx="8596668" cy="462942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Located in the groin area</a:t>
            </a:r>
          </a:p>
          <a:p>
            <a:r>
              <a:rPr lang="en-US" sz="3600" dirty="0" smtClean="0"/>
              <a:t>Receive lymph drainage from the lower extremities and from the external genital organs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348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673" y="609600"/>
            <a:ext cx="3706267" cy="5559400"/>
          </a:xfrm>
        </p:spPr>
      </p:pic>
    </p:spTree>
    <p:extLst>
      <p:ext uri="{BB962C8B-B14F-4D97-AF65-F5344CB8AC3E}">
        <p14:creationId xmlns:p14="http://schemas.microsoft.com/office/powerpoint/2010/main" val="39005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The Spleen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4707"/>
            <a:ext cx="8596668" cy="469665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spleen is an organ that contains lymphoid tissue designed to filter blood</a:t>
            </a:r>
          </a:p>
          <a:p>
            <a:r>
              <a:rPr lang="en-US" sz="3600" dirty="0" smtClean="0"/>
              <a:t>It is located in the upper left region of the abdomen high up under the dome of the diaphragm and protected by the lower part of the rib cage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642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12695"/>
            <a:ext cx="8596668" cy="53286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spleen is a soft, purplish, flattened organ approximately 5 to 6 inches long</a:t>
            </a:r>
          </a:p>
          <a:p>
            <a:r>
              <a:rPr lang="en-US" sz="3600" dirty="0" smtClean="0"/>
              <a:t>It contains involuntary muscles that enables it to contract as well as withstand some swelling</a:t>
            </a:r>
          </a:p>
          <a:p>
            <a:r>
              <a:rPr lang="en-US" sz="3600" dirty="0" smtClean="0"/>
              <a:t>It filters the blood and also contains phagocytic white blood cells and lymphocytes that act in immunity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592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41295"/>
            <a:ext cx="8596668" cy="51000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spleen is part of the lymphatic system because it contains masses of lymphoid tissue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082" y="2262095"/>
            <a:ext cx="5318084" cy="411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1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</a:rPr>
              <a:t>What is the function of the lymph nodes?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To filter lymph that is drained from tissue</a:t>
            </a:r>
          </a:p>
          <a:p>
            <a:pPr marL="0" indent="0">
              <a:buNone/>
            </a:pPr>
            <a:r>
              <a:rPr lang="en-US" sz="3200" dirty="0" smtClean="0"/>
              <a:t>	Site where lymphocytes multiply to fight 	infection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684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06583"/>
            <a:ext cx="8596668" cy="533478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2"/>
            </a:pPr>
            <a:r>
              <a:rPr lang="en-US" sz="3200" b="1" dirty="0" smtClean="0">
                <a:solidFill>
                  <a:srgbClr val="C00000"/>
                </a:solidFill>
              </a:rPr>
              <a:t>What is filtered by the spleen?</a:t>
            </a:r>
          </a:p>
          <a:p>
            <a:pPr marL="514350" indent="-514350">
              <a:buAutoNum type="arabicPeriod" startAt="2"/>
            </a:pPr>
            <a:endParaRPr lang="en-US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It filters blood.</a:t>
            </a:r>
          </a:p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 startAt="3"/>
            </a:pPr>
            <a:r>
              <a:rPr lang="en-US" sz="3200" b="1" dirty="0" smtClean="0">
                <a:solidFill>
                  <a:srgbClr val="C00000"/>
                </a:solidFill>
              </a:rPr>
              <a:t>What is a splenectomy?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The surgical removal of the spleen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Why can someone live without a spleen?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Other lymphoid tissues can take over it’s function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013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1659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Other functions of the Spleen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1259"/>
            <a:ext cx="8596668" cy="5230906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Cleansing the blood of impurities by phagocytosis and filtration</a:t>
            </a:r>
          </a:p>
          <a:p>
            <a:r>
              <a:rPr lang="en-US" sz="3600" dirty="0" smtClean="0"/>
              <a:t>Destroying old, worn out red blood cells</a:t>
            </a:r>
          </a:p>
          <a:p>
            <a:r>
              <a:rPr lang="en-US" sz="3600" dirty="0" smtClean="0"/>
              <a:t>Producing red blood cells before birth</a:t>
            </a:r>
          </a:p>
          <a:p>
            <a:r>
              <a:rPr lang="en-US" sz="3600" dirty="0" smtClean="0"/>
              <a:t>Serving as a reservoir of blood which can be returned to the bloodstream in case of severe bleeding or other emergency</a:t>
            </a:r>
          </a:p>
        </p:txBody>
      </p:sp>
    </p:spTree>
    <p:extLst>
      <p:ext uri="{BB962C8B-B14F-4D97-AF65-F5344CB8AC3E}">
        <p14:creationId xmlns:p14="http://schemas.microsoft.com/office/powerpoint/2010/main" val="180111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Lymph Nodes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5389"/>
            <a:ext cx="8596668" cy="461597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Designed to filter lymph once it is drained from the tissues</a:t>
            </a:r>
          </a:p>
          <a:p>
            <a:r>
              <a:rPr lang="en-US" sz="3600" dirty="0" smtClean="0"/>
              <a:t>Sites where lymphocytes of the immune system multiply and work to combat foreign organisms.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620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Lymph Nodes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1941"/>
            <a:ext cx="8596668" cy="462942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Small rounded masses along the lymph vessels</a:t>
            </a:r>
          </a:p>
          <a:p>
            <a:r>
              <a:rPr lang="en-US" sz="3600" dirty="0" smtClean="0"/>
              <a:t>They are seldom isolated and are commonly massed together in groups varying from 2-3 to well over 100</a:t>
            </a:r>
          </a:p>
          <a:p>
            <a:r>
              <a:rPr lang="en-US" sz="3600" dirty="0" smtClean="0"/>
              <a:t>Some are superficial (near the surface of the skin) some are deep toward the center of the body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608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Lymph </a:t>
            </a:r>
            <a:r>
              <a:rPr lang="en-US" sz="4400" b="1" dirty="0" smtClean="0"/>
              <a:t>Nodes – </a:t>
            </a:r>
            <a:r>
              <a:rPr lang="en-US" sz="3200" b="1" dirty="0" smtClean="0"/>
              <a:t>found on </a:t>
            </a:r>
            <a:r>
              <a:rPr lang="en-US" sz="3200" b="1" dirty="0" err="1" smtClean="0"/>
              <a:t>pg</a:t>
            </a:r>
            <a:r>
              <a:rPr lang="en-US" sz="3200" b="1" dirty="0" smtClean="0"/>
              <a:t> 356 11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Edition textbook</a:t>
            </a:r>
            <a:endParaRPr lang="en-US" sz="4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811" y="1662784"/>
            <a:ext cx="5741895" cy="4949909"/>
          </a:xfrm>
        </p:spPr>
      </p:pic>
    </p:spTree>
    <p:extLst>
      <p:ext uri="{BB962C8B-B14F-4D97-AF65-F5344CB8AC3E}">
        <p14:creationId xmlns:p14="http://schemas.microsoft.com/office/powerpoint/2010/main" val="10447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 do!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567" y="165100"/>
            <a:ext cx="2066925" cy="2209800"/>
          </a:xfrm>
        </p:spPr>
      </p:pic>
      <p:sp>
        <p:nvSpPr>
          <p:cNvPr id="5" name="TextBox 4"/>
          <p:cNvSpPr txBox="1"/>
          <p:nvPr/>
        </p:nvSpPr>
        <p:spPr>
          <a:xfrm>
            <a:off x="1452282" y="2783541"/>
            <a:ext cx="69521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Complete exercise 16-8</a:t>
            </a:r>
          </a:p>
          <a:p>
            <a:r>
              <a:rPr lang="en-US" sz="4000" dirty="0" smtClean="0"/>
              <a:t>Label and color lymph node structures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832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Types of Lymph Nodes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6413"/>
            <a:ext cx="8596668" cy="449495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Cervical nodes </a:t>
            </a:r>
            <a:r>
              <a:rPr lang="en-US" sz="3600" dirty="0" smtClean="0"/>
              <a:t>– located in the neck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drain various parts of the head and 		neck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often become enlarged during upper 	respiratory infections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035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0235"/>
            <a:ext cx="8596668" cy="483112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Axillary Nodes </a:t>
            </a:r>
            <a:r>
              <a:rPr lang="en-US" sz="3600" dirty="0" smtClean="0"/>
              <a:t>– located in the armpits</a:t>
            </a:r>
          </a:p>
          <a:p>
            <a:pPr lvl="1">
              <a:buFontTx/>
              <a:buChar char="-"/>
            </a:pPr>
            <a:r>
              <a:rPr lang="en-US" sz="3400" dirty="0" smtClean="0"/>
              <a:t>May become enlarged after infections of the upper extremities and the breasts</a:t>
            </a:r>
          </a:p>
          <a:p>
            <a:pPr lvl="1">
              <a:buFontTx/>
              <a:buChar char="-"/>
            </a:pPr>
            <a:r>
              <a:rPr lang="en-US" sz="3400" dirty="0" smtClean="0"/>
              <a:t>Cancer cells from the breasts can spread (metastasize) to the axillary nodes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966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Tracheobronchial Nodes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5047"/>
            <a:ext cx="8596668" cy="465631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Found near the trachea and around the larger bronchial tubes</a:t>
            </a:r>
          </a:p>
          <a:p>
            <a:r>
              <a:rPr lang="en-US" sz="3600" dirty="0" smtClean="0"/>
              <a:t>People living in areas of high pollution have these nodes filled with air contaminants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9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Mesenteric Nodes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6413"/>
            <a:ext cx="8596668" cy="44949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Found between the two layers of peritoneum that form the mesentery</a:t>
            </a:r>
          </a:p>
          <a:p>
            <a:r>
              <a:rPr lang="en-US" sz="3600" dirty="0" smtClean="0"/>
              <a:t>There are approximately 110-150 of these nodes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622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416</Words>
  <Application>Microsoft Office PowerPoint</Application>
  <PresentationFormat>Widescreen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Lymph Node and Spleen</vt:lpstr>
      <vt:lpstr>Lymph Nodes</vt:lpstr>
      <vt:lpstr>Lymph Nodes</vt:lpstr>
      <vt:lpstr>Lymph Nodes – found on pg 356 11th Edition textbook</vt:lpstr>
      <vt:lpstr>To do!</vt:lpstr>
      <vt:lpstr>Types of Lymph Nodes</vt:lpstr>
      <vt:lpstr>PowerPoint Presentation</vt:lpstr>
      <vt:lpstr>Tracheobronchial Nodes</vt:lpstr>
      <vt:lpstr>Mesenteric Nodes</vt:lpstr>
      <vt:lpstr>Inguinal Nodes</vt:lpstr>
      <vt:lpstr>PowerPoint Presentation</vt:lpstr>
      <vt:lpstr>The Spleen</vt:lpstr>
      <vt:lpstr>PowerPoint Presentation</vt:lpstr>
      <vt:lpstr>PowerPoint Presentation</vt:lpstr>
      <vt:lpstr>Check Point Questions and Answers</vt:lpstr>
      <vt:lpstr>PowerPoint Presentation</vt:lpstr>
      <vt:lpstr>Other functions of the Spleen</vt:lpstr>
    </vt:vector>
  </TitlesOfParts>
  <Company>RDCRS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 Node and Spleen</dc:title>
  <dc:creator>Madelene Caine</dc:creator>
  <cp:lastModifiedBy>Madelene Caine</cp:lastModifiedBy>
  <cp:revision>15</cp:revision>
  <cp:lastPrinted>2016-04-24T20:52:37Z</cp:lastPrinted>
  <dcterms:created xsi:type="dcterms:W3CDTF">2016-04-20T22:35:32Z</dcterms:created>
  <dcterms:modified xsi:type="dcterms:W3CDTF">2016-04-26T22:44:55Z</dcterms:modified>
</cp:coreProperties>
</file>