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E6CF51-BF66-4F70-825B-CC148FAC2665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B8E76C-1F38-422E-9FF6-D5CFFA5410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9.4</a:t>
            </a:r>
          </a:p>
          <a:p>
            <a:r>
              <a:rPr lang="en-US" sz="2000" dirty="0" smtClean="0"/>
              <a:t>Pgs. 298 - 304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Muscles</a:t>
            </a:r>
            <a:endParaRPr lang="en-US" sz="9600" dirty="0"/>
          </a:p>
        </p:txBody>
      </p:sp>
      <p:pic>
        <p:nvPicPr>
          <p:cNvPr id="4" name="Picture 3" descr="male body buil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276600"/>
            <a:ext cx="2981252" cy="2971800"/>
          </a:xfrm>
          <a:prstGeom prst="rect">
            <a:avLst/>
          </a:prstGeom>
        </p:spPr>
      </p:pic>
      <p:pic>
        <p:nvPicPr>
          <p:cNvPr id="6" name="Picture 5" descr="female-bodybuilder 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514600"/>
            <a:ext cx="241935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</a:t>
            </a:r>
            <a:r>
              <a:rPr lang="en-US" dirty="0" err="1" smtClean="0"/>
              <a:t>Myofilaments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Composed of different contractile proteins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err="1" smtClean="0">
                <a:solidFill>
                  <a:schemeClr val="accent3"/>
                </a:solidFill>
              </a:rPr>
              <a:t>Actin</a:t>
            </a:r>
            <a:r>
              <a:rPr lang="en-US" dirty="0" smtClean="0"/>
              <a:t> – thin </a:t>
            </a:r>
            <a:r>
              <a:rPr lang="en-US" dirty="0" err="1" smtClean="0"/>
              <a:t>myofilaments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chemeClr val="accent3"/>
                </a:solidFill>
              </a:rPr>
              <a:t>Myosin </a:t>
            </a:r>
            <a:r>
              <a:rPr lang="en-US" dirty="0" smtClean="0"/>
              <a:t>– thick </a:t>
            </a:r>
            <a:r>
              <a:rPr lang="en-US" dirty="0" err="1" smtClean="0"/>
              <a:t>myofilaments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Overlap to produce a striated (striped) appearance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Myofilaments</a:t>
            </a:r>
            <a:endParaRPr lang="en-US" dirty="0"/>
          </a:p>
        </p:txBody>
      </p:sp>
      <p:pic>
        <p:nvPicPr>
          <p:cNvPr id="4" name="Content Placeholder 3" descr="S04-C09-F07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2599" y="2514600"/>
            <a:ext cx="5893837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Filament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Muscles cause movement by shortening</a:t>
            </a:r>
          </a:p>
          <a:p>
            <a:r>
              <a:rPr lang="en-US" dirty="0" err="1" smtClean="0"/>
              <a:t>Actin</a:t>
            </a:r>
            <a:r>
              <a:rPr lang="en-US" dirty="0" smtClean="0"/>
              <a:t> filaments slide over myosin filaments</a:t>
            </a:r>
          </a:p>
          <a:p>
            <a:r>
              <a:rPr lang="en-US" dirty="0" smtClean="0"/>
              <a:t>Z lines move closer together when muscle fibers contract</a:t>
            </a:r>
          </a:p>
          <a:p>
            <a:r>
              <a:rPr lang="en-US" dirty="0" smtClean="0"/>
              <a:t>Knoblike projections on the thick myosin filaments form cross-bridges on receptor sites of the thinner </a:t>
            </a:r>
            <a:r>
              <a:rPr lang="en-US" dirty="0" err="1" smtClean="0"/>
              <a:t>actin</a:t>
            </a:r>
            <a:r>
              <a:rPr lang="en-US" dirty="0" smtClean="0"/>
              <a:t> filaments</a:t>
            </a:r>
          </a:p>
          <a:p>
            <a:r>
              <a:rPr lang="en-US" dirty="0" smtClean="0"/>
              <a:t>These cross-bridges attach and detach as the </a:t>
            </a:r>
            <a:r>
              <a:rPr lang="en-US" dirty="0" err="1" smtClean="0"/>
              <a:t>actin</a:t>
            </a:r>
            <a:r>
              <a:rPr lang="en-US" dirty="0" smtClean="0"/>
              <a:t> filaments are drawn inward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Filament Theory</a:t>
            </a:r>
            <a:endParaRPr lang="en-US" dirty="0"/>
          </a:p>
        </p:txBody>
      </p:sp>
      <p:pic>
        <p:nvPicPr>
          <p:cNvPr id="4" name="Content Placeholder 3" descr="S04-C09-F09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76600" y="1523999"/>
            <a:ext cx="2590800" cy="4643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for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Energy for muscle contraction comes from ATP</a:t>
            </a:r>
          </a:p>
          <a:p>
            <a:r>
              <a:rPr lang="en-US" dirty="0" smtClean="0"/>
              <a:t>In the absence of ATP – muscles become rigid</a:t>
            </a:r>
          </a:p>
          <a:p>
            <a:r>
              <a:rPr lang="en-US" dirty="0" smtClean="0"/>
              <a:t>Rigor mortis – the contraction of muscles following death where skeletal muscles become fixed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Did You Know?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Rigor mortis may last for up to 60 hours after death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muscle twitch, or </a:t>
            </a:r>
            <a:r>
              <a:rPr lang="en-US" dirty="0" smtClean="0">
                <a:solidFill>
                  <a:schemeClr val="accent3"/>
                </a:solidFill>
              </a:rPr>
              <a:t>contraction</a:t>
            </a:r>
            <a:r>
              <a:rPr lang="en-US" dirty="0" smtClean="0"/>
              <a:t>, occurs when a nerve impulse stimulates several muscle cells</a:t>
            </a:r>
          </a:p>
          <a:p>
            <a:r>
              <a:rPr lang="en-US" dirty="0" smtClean="0"/>
              <a:t>After the contraction phase, the </a:t>
            </a:r>
            <a:r>
              <a:rPr lang="en-US" dirty="0" err="1" smtClean="0"/>
              <a:t>actin</a:t>
            </a:r>
            <a:r>
              <a:rPr lang="en-US" dirty="0" smtClean="0"/>
              <a:t> and myosin filaments disengage and the muscle begins to relax.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Tetanus </a:t>
            </a:r>
            <a:r>
              <a:rPr lang="en-US" dirty="0" smtClean="0"/>
              <a:t>– the state of constant muscle contraction caused by sustained nerve impulses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Muscle spasms </a:t>
            </a:r>
            <a:r>
              <a:rPr lang="en-US" dirty="0" smtClean="0"/>
              <a:t>– are caused by involuntary contractions of muscles (often caused by a pinched nerve)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Systems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Muscles require nourishment from a balanced diet and regular exercise to remain healthy</a:t>
            </a:r>
          </a:p>
          <a:p>
            <a:r>
              <a:rPr lang="en-US" dirty="0" smtClean="0"/>
              <a:t>Astronauts in zero gravity show significant loss of muscle mass due to lack of muscle use and exercise</a:t>
            </a:r>
          </a:p>
          <a:p>
            <a:r>
              <a:rPr lang="en-US" dirty="0" smtClean="0"/>
              <a:t>Muscle, ligament or tendon injuries can be repaired using small incisions and an </a:t>
            </a:r>
            <a:r>
              <a:rPr lang="en-US" dirty="0" err="1" smtClean="0"/>
              <a:t>arthroscope</a:t>
            </a:r>
            <a:r>
              <a:rPr lang="en-US" dirty="0" smtClean="0"/>
              <a:t> . </a:t>
            </a:r>
            <a:endParaRPr lang="en-US" dirty="0"/>
          </a:p>
        </p:txBody>
      </p:sp>
      <p:pic>
        <p:nvPicPr>
          <p:cNvPr id="4" name="Picture 3" descr="arthrosco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419600"/>
            <a:ext cx="2057400" cy="2064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Types of Muscle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3"/>
                </a:solidFill>
              </a:rPr>
              <a:t>Cardiac Muscle </a:t>
            </a:r>
          </a:p>
          <a:p>
            <a:pPr marL="514350" indent="-514350"/>
            <a:r>
              <a:rPr lang="en-US" dirty="0" smtClean="0"/>
              <a:t>Muscle that makes the heart beat</a:t>
            </a:r>
          </a:p>
          <a:p>
            <a:pPr marL="514350" indent="-514350"/>
            <a:r>
              <a:rPr lang="en-US" dirty="0" smtClean="0"/>
              <a:t>Found only in the heart</a:t>
            </a:r>
          </a:p>
          <a:p>
            <a:pPr marL="514350" indent="-514350"/>
            <a:r>
              <a:rPr lang="en-US" dirty="0" smtClean="0"/>
              <a:t>Controlled by nerves of the autonomic nervous system (involuntary)</a:t>
            </a:r>
            <a:endParaRPr lang="en-US" dirty="0"/>
          </a:p>
        </p:txBody>
      </p:sp>
      <p:pic>
        <p:nvPicPr>
          <p:cNvPr id="4" name="Picture 3" descr="S04-C09-F01-BIO2030S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9" y="4114800"/>
            <a:ext cx="3022415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chemeClr val="accent3"/>
                </a:solidFill>
              </a:rPr>
              <a:t>Smooth Muscles</a:t>
            </a:r>
          </a:p>
          <a:p>
            <a:pPr marL="514350" indent="-514350"/>
            <a:r>
              <a:rPr lang="en-US" dirty="0" smtClean="0"/>
              <a:t>Found in the lining of organs such as the stomach, esophagus, uterus, and walls of blood vessels</a:t>
            </a:r>
          </a:p>
          <a:p>
            <a:pPr marL="514350" indent="-514350"/>
            <a:r>
              <a:rPr lang="en-US" dirty="0" smtClean="0"/>
              <a:t>Contraction is involuntary</a:t>
            </a:r>
            <a:endParaRPr lang="en-US" dirty="0"/>
          </a:p>
        </p:txBody>
      </p:sp>
      <p:pic>
        <p:nvPicPr>
          <p:cNvPr id="4" name="Picture 3" descr="S04-C09-F02-BIO2030S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038600"/>
            <a:ext cx="2971800" cy="17114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chemeClr val="accent3"/>
                </a:solidFill>
              </a:rPr>
              <a:t>Skeletal Muscle</a:t>
            </a:r>
          </a:p>
          <a:p>
            <a:pPr marL="514350" indent="-514350"/>
            <a:r>
              <a:rPr lang="en-US" dirty="0" smtClean="0"/>
              <a:t>Muscles that are attached to the bones of the skeleton</a:t>
            </a:r>
          </a:p>
          <a:p>
            <a:pPr marL="514350" indent="-514350"/>
            <a:r>
              <a:rPr lang="en-US" dirty="0" smtClean="0"/>
              <a:t>Under conscious control (voluntary)</a:t>
            </a:r>
          </a:p>
          <a:p>
            <a:pPr marL="514350" indent="-514350"/>
            <a:r>
              <a:rPr lang="en-US" dirty="0" smtClean="0"/>
              <a:t>Attached to bones by tendons</a:t>
            </a:r>
            <a:endParaRPr lang="en-US" dirty="0"/>
          </a:p>
        </p:txBody>
      </p:sp>
      <p:pic>
        <p:nvPicPr>
          <p:cNvPr id="4" name="Picture 3" descr="S04-C09-F03-BIO2030S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267200"/>
            <a:ext cx="2998573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Shorten when they contract, lengthen when they relax</a:t>
            </a:r>
          </a:p>
          <a:p>
            <a:r>
              <a:rPr lang="en-US" dirty="0" smtClean="0"/>
              <a:t>Many skeletal muscles are arranged in pairs that work against each other to make a joint move – called </a:t>
            </a:r>
            <a:r>
              <a:rPr lang="en-US" u="sng" dirty="0" smtClean="0">
                <a:solidFill>
                  <a:schemeClr val="accent3"/>
                </a:solidFill>
              </a:rPr>
              <a:t>antagonistic muscles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S04-C09-F06-BIO2030S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62400"/>
            <a:ext cx="3505200" cy="2450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Flexor – muscle that must contract to bend a joint</a:t>
            </a:r>
          </a:p>
          <a:p>
            <a:r>
              <a:rPr lang="en-US" dirty="0" smtClean="0"/>
              <a:t>Extensor – muscle that must contract to straighten a joint</a:t>
            </a:r>
            <a:endParaRPr lang="en-US" dirty="0"/>
          </a:p>
        </p:txBody>
      </p:sp>
      <p:pic>
        <p:nvPicPr>
          <p:cNvPr id="4" name="Picture 3" descr="S04-C09-F05-BIO2030S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124200"/>
            <a:ext cx="5688474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Central Nervous System</a:t>
            </a:r>
          </a:p>
          <a:p>
            <a:r>
              <a:rPr lang="en-US" dirty="0" smtClean="0"/>
              <a:t>Ensures that the biceps and triceps do not attempt to pull against each other</a:t>
            </a:r>
          </a:p>
          <a:p>
            <a:r>
              <a:rPr lang="en-US" dirty="0" smtClean="0"/>
              <a:t>Excitatory nerve impulses that cause the triceps to contract are accompanied by inhibitory nerve impulses that cause the biceps to relax.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Composed of several bundles of cells called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Muscle cells have many nuclei</a:t>
            </a:r>
          </a:p>
          <a:p>
            <a:r>
              <a:rPr lang="en-US" dirty="0" err="1" smtClean="0"/>
              <a:t>Fibres</a:t>
            </a:r>
            <a:r>
              <a:rPr lang="en-US" dirty="0" smtClean="0"/>
              <a:t> are enclosed within a membrane called the </a:t>
            </a:r>
            <a:r>
              <a:rPr lang="en-US" u="sng" dirty="0" err="1" smtClean="0">
                <a:solidFill>
                  <a:schemeClr val="accent3"/>
                </a:solidFill>
              </a:rPr>
              <a:t>sarcolemma</a:t>
            </a:r>
            <a:endParaRPr lang="en-US" u="sng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Within muscle fibers are tiny </a:t>
            </a:r>
            <a:r>
              <a:rPr lang="en-US" u="sng" dirty="0" err="1" smtClean="0">
                <a:solidFill>
                  <a:schemeClr val="accent3"/>
                </a:solidFill>
              </a:rPr>
              <a:t>myofilaments</a:t>
            </a:r>
            <a:r>
              <a:rPr lang="en-US" dirty="0" smtClean="0"/>
              <a:t> (contractile proteins)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04-C09-F07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95400" y="2133600"/>
            <a:ext cx="6483221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</TotalTime>
  <Words>456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Muscles</vt:lpstr>
      <vt:lpstr>Types of Muscles</vt:lpstr>
      <vt:lpstr>Slide 3</vt:lpstr>
      <vt:lpstr>Slide 4</vt:lpstr>
      <vt:lpstr>Muscles</vt:lpstr>
      <vt:lpstr>Muscles</vt:lpstr>
      <vt:lpstr>Slide 7</vt:lpstr>
      <vt:lpstr>Skeletal Muscles</vt:lpstr>
      <vt:lpstr>Slide 9</vt:lpstr>
      <vt:lpstr>Two Kinds of Myofilaments</vt:lpstr>
      <vt:lpstr>Myofilaments</vt:lpstr>
      <vt:lpstr>Sliding Filament Theory</vt:lpstr>
      <vt:lpstr>Sliding Filament Theory</vt:lpstr>
      <vt:lpstr>Energy for Contraction</vt:lpstr>
      <vt:lpstr>Muscle Contraction</vt:lpstr>
      <vt:lpstr>Motor Systems Injuries</vt:lpstr>
    </vt:vector>
  </TitlesOfParts>
  <Company>RDCRD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</dc:title>
  <dc:creator>mcaine</dc:creator>
  <cp:lastModifiedBy>mcaine</cp:lastModifiedBy>
  <cp:revision>25</cp:revision>
  <dcterms:created xsi:type="dcterms:W3CDTF">2007-12-07T21:18:21Z</dcterms:created>
  <dcterms:modified xsi:type="dcterms:W3CDTF">2009-05-04T19:47:46Z</dcterms:modified>
</cp:coreProperties>
</file>