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59" r:id="rId3"/>
    <p:sldId id="276" r:id="rId4"/>
    <p:sldId id="257" r:id="rId5"/>
    <p:sldId id="281" r:id="rId6"/>
    <p:sldId id="272" r:id="rId7"/>
    <p:sldId id="282" r:id="rId8"/>
    <p:sldId id="273" r:id="rId9"/>
    <p:sldId id="284" r:id="rId10"/>
    <p:sldId id="286" r:id="rId11"/>
    <p:sldId id="262" r:id="rId12"/>
    <p:sldId id="285" r:id="rId13"/>
    <p:sldId id="263" r:id="rId14"/>
    <p:sldId id="283" r:id="rId15"/>
    <p:sldId id="264" r:id="rId16"/>
    <p:sldId id="260" r:id="rId17"/>
    <p:sldId id="261" r:id="rId18"/>
    <p:sldId id="267" r:id="rId19"/>
    <p:sldId id="269" r:id="rId20"/>
    <p:sldId id="270" r:id="rId21"/>
    <p:sldId id="274" r:id="rId22"/>
    <p:sldId id="275" r:id="rId23"/>
    <p:sldId id="287" r:id="rId2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882D47F-53E7-41A3-B6DD-2AE5236BE0D4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5994284-40F5-4CBC-AE5C-182CDC971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1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E995A38-EC4F-4711-90A7-268F2694F79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4EA83F-9973-4A69-BC35-00581AEF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5A38-EC4F-4711-90A7-268F2694F79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A83F-9973-4A69-BC35-00581AEF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E995A38-EC4F-4711-90A7-268F2694F79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4EA83F-9973-4A69-BC35-00581AEF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5A38-EC4F-4711-90A7-268F2694F79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4EA83F-9973-4A69-BC35-00581AEF2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5A38-EC4F-4711-90A7-268F2694F79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14EA83F-9973-4A69-BC35-00581AEF2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995A38-EC4F-4711-90A7-268F2694F79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4EA83F-9973-4A69-BC35-00581AEF2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995A38-EC4F-4711-90A7-268F2694F79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4EA83F-9973-4A69-BC35-00581AEF2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5A38-EC4F-4711-90A7-268F2694F79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4EA83F-9973-4A69-BC35-00581AEF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5A38-EC4F-4711-90A7-268F2694F79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4EA83F-9973-4A69-BC35-00581AEF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5A38-EC4F-4711-90A7-268F2694F79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4EA83F-9973-4A69-BC35-00581AEF2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E995A38-EC4F-4711-90A7-268F2694F79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4EA83F-9973-4A69-BC35-00581AEF2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995A38-EC4F-4711-90A7-268F2694F79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4EA83F-9973-4A69-BC35-00581AEF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olormax.org/color-blind-test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goodhope.org.uk/departments/eyedept/images/soredryfront.png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iranscope.ghandchi.com/Fun/eyes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hyperlink" Target="Focusing%20problems.pdf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n6v3SkH0L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716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The Structures of the Human Eye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281" y="3352800"/>
            <a:ext cx="6705600" cy="1143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HCS 2050 – Nervous System and Senses</a:t>
            </a:r>
          </a:p>
          <a:p>
            <a:pPr algn="ctr"/>
            <a:r>
              <a:rPr lang="en-US" dirty="0" smtClean="0"/>
              <a:t>SLO: 1.10 – Name and locate the structures of the eye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color blind?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772400" cy="45720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colormax.org/color-blind-test/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7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Cornea</a:t>
            </a:r>
            <a:r>
              <a:rPr lang="en-US" b="1" dirty="0" smtClean="0"/>
              <a:t> -</a:t>
            </a:r>
            <a:r>
              <a:rPr lang="en-US" dirty="0" smtClean="0"/>
              <a:t> outer transparent skin of the eye, no blood vessels, helps to focus image (refracts light towards pupil)</a:t>
            </a:r>
          </a:p>
          <a:p>
            <a:r>
              <a:rPr lang="en-US" b="1" u="sng" dirty="0"/>
              <a:t>Pupil</a:t>
            </a:r>
            <a:r>
              <a:rPr lang="en-US" dirty="0"/>
              <a:t>- irises central opening, allows light to enter the </a:t>
            </a:r>
            <a:r>
              <a:rPr lang="en-US" dirty="0" smtClean="0"/>
              <a:t>eye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E) Eye Anatomy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/>
              <a:t>Iris</a:t>
            </a:r>
            <a:r>
              <a:rPr lang="en-US" dirty="0"/>
              <a:t>- circular muscle that helps control pupil size.  Colored ring-like portion of the eye</a:t>
            </a:r>
          </a:p>
          <a:p>
            <a:r>
              <a:rPr lang="en-US" b="1" u="sng" dirty="0"/>
              <a:t>Ciliary Muscles</a:t>
            </a:r>
            <a:r>
              <a:rPr lang="en-US" dirty="0"/>
              <a:t> – control the shape of the lens for focusing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05200"/>
            <a:ext cx="3599102" cy="3219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856" y="3581400"/>
            <a:ext cx="3515958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0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cont’d: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Lens</a:t>
            </a:r>
            <a:r>
              <a:rPr lang="en-US" dirty="0" smtClean="0"/>
              <a:t> – focuses the image (inverts it too), made of firm, elastic material that can change thickness to focus light for near or far vision</a:t>
            </a:r>
          </a:p>
          <a:p>
            <a:r>
              <a:rPr lang="en-US" b="1" u="sng" dirty="0" smtClean="0"/>
              <a:t>Aqueous Humor</a:t>
            </a:r>
            <a:r>
              <a:rPr lang="en-US" dirty="0" smtClean="0"/>
              <a:t> – clear fluid found in between cornea and lens and refracts light, helps to maintain the cornea’s convex curve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191000"/>
            <a:ext cx="3781742" cy="2462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cont’d: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u="sng" dirty="0" smtClean="0"/>
              <a:t>Vitreous </a:t>
            </a:r>
            <a:r>
              <a:rPr lang="en-US" b="1" u="sng" dirty="0"/>
              <a:t>Humor</a:t>
            </a:r>
            <a:r>
              <a:rPr lang="en-US" dirty="0"/>
              <a:t> – clear pressurized fluid to maintain ball </a:t>
            </a:r>
            <a:r>
              <a:rPr lang="en-US" dirty="0" smtClean="0"/>
              <a:t>shape</a:t>
            </a:r>
            <a:endParaRPr lang="en-US" b="1" u="sng" dirty="0"/>
          </a:p>
          <a:p>
            <a:r>
              <a:rPr lang="en-US" b="1" u="sng" dirty="0" smtClean="0"/>
              <a:t>Fovea </a:t>
            </a:r>
            <a:r>
              <a:rPr lang="en-US" b="1" u="sng" dirty="0" err="1"/>
              <a:t>Centralis</a:t>
            </a:r>
            <a:r>
              <a:rPr lang="en-US" dirty="0"/>
              <a:t> – 90% of cones are located here for color and sharpness of vision; most light sensitive area of the eye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8" y="3941064"/>
            <a:ext cx="2756452" cy="25359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336" y="3810001"/>
            <a:ext cx="2837614" cy="227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23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cont’d: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Blind Spot or Optic Disc</a:t>
            </a:r>
            <a:r>
              <a:rPr lang="en-US" dirty="0" smtClean="0"/>
              <a:t> – where optic nerve leaves the eye, no photoreceptors here</a:t>
            </a:r>
          </a:p>
          <a:p>
            <a:r>
              <a:rPr lang="en-US" b="1" u="sng" dirty="0" smtClean="0"/>
              <a:t>Optic Nerve</a:t>
            </a:r>
            <a:r>
              <a:rPr lang="en-US" dirty="0" smtClean="0"/>
              <a:t> – contains 1 million axons to occipital lobe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309937"/>
            <a:ext cx="3939133" cy="3167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odhope.org.uk/departments/eyedept/images/soredryfront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638800" y="533400"/>
            <a:ext cx="3213100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153400" cy="990600"/>
          </a:xfrm>
        </p:spPr>
        <p:txBody>
          <a:bodyPr/>
          <a:lstStyle/>
          <a:p>
            <a:r>
              <a:rPr lang="en-US" dirty="0" smtClean="0"/>
              <a:t>Protection of the Eye: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Bony</a:t>
            </a:r>
            <a:r>
              <a:rPr lang="en-US" sz="2800" dirty="0" smtClean="0"/>
              <a:t> socket</a:t>
            </a:r>
          </a:p>
          <a:p>
            <a:r>
              <a:rPr lang="en-US" sz="2800" b="1" u="sng" dirty="0" smtClean="0"/>
              <a:t>Eyebrow</a:t>
            </a:r>
            <a:r>
              <a:rPr lang="en-US" sz="2800" dirty="0" smtClean="0"/>
              <a:t> deflects water and debris</a:t>
            </a:r>
          </a:p>
          <a:p>
            <a:r>
              <a:rPr lang="en-US" sz="2800" b="1" u="sng" dirty="0" smtClean="0"/>
              <a:t>Eyelashes</a:t>
            </a:r>
            <a:r>
              <a:rPr lang="en-US" sz="2800" dirty="0" smtClean="0"/>
              <a:t> have “blink” reflexes that respond to potential danger</a:t>
            </a:r>
          </a:p>
          <a:p>
            <a:r>
              <a:rPr lang="en-US" sz="2800" b="1" u="sng" dirty="0" err="1" smtClean="0"/>
              <a:t>Lacrimal</a:t>
            </a:r>
            <a:r>
              <a:rPr lang="en-US" sz="2800" b="1" u="sng" dirty="0" smtClean="0"/>
              <a:t> Gland (tears): </a:t>
            </a:r>
            <a:r>
              <a:rPr lang="en-US" sz="2800" dirty="0" smtClean="0"/>
              <a:t>(</a:t>
            </a:r>
            <a:r>
              <a:rPr lang="en-US" sz="2800" i="1" dirty="0" smtClean="0"/>
              <a:t>top/side of eye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Tears flow from top/temple to bottom/nasal</a:t>
            </a:r>
          </a:p>
          <a:p>
            <a:pPr lvl="1"/>
            <a:r>
              <a:rPr lang="en-US" sz="2800" dirty="0" smtClean="0"/>
              <a:t>Tears contain an antibiotic</a:t>
            </a:r>
          </a:p>
          <a:p>
            <a:pPr lvl="1"/>
            <a:r>
              <a:rPr lang="en-US" sz="2800" dirty="0" smtClean="0"/>
              <a:t>Tears drain into the nose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cont’d: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u="sng" dirty="0" smtClean="0"/>
              <a:t>Tarsal Gland (oil):</a:t>
            </a:r>
            <a:r>
              <a:rPr lang="en-US" sz="3200" b="1" dirty="0" smtClean="0"/>
              <a:t> </a:t>
            </a:r>
            <a:r>
              <a:rPr lang="en-US" sz="3200" i="1" dirty="0" smtClean="0"/>
              <a:t>(located in the lid)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3200" dirty="0" smtClean="0"/>
              <a:t>Secretes an oil to moisturize the eye</a:t>
            </a:r>
            <a:endParaRPr lang="en-US" sz="3200" i="1" dirty="0" smtClean="0"/>
          </a:p>
          <a:p>
            <a:r>
              <a:rPr lang="en-US" sz="3200" b="1" u="sng" dirty="0" smtClean="0"/>
              <a:t>Lids</a:t>
            </a:r>
            <a:r>
              <a:rPr lang="en-US" sz="3200" dirty="0" smtClean="0"/>
              <a:t> sweep the eye</a:t>
            </a:r>
          </a:p>
          <a:p>
            <a:r>
              <a:rPr lang="en-US" sz="3200" b="1" u="sng" dirty="0" smtClean="0"/>
              <a:t>Sclera</a:t>
            </a:r>
            <a:r>
              <a:rPr lang="en-US" sz="3200" dirty="0" smtClean="0"/>
              <a:t> to resist puncture</a:t>
            </a:r>
            <a:endParaRPr lang="en-US" sz="3200" b="1" u="sng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Focusing:  Bending Light</a:t>
            </a:r>
          </a:p>
          <a:p>
            <a:pPr lvl="1">
              <a:buFontTx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Light rays must be bent (refracted) to focus on the retina</a:t>
            </a:r>
          </a:p>
          <a:p>
            <a:pPr lvl="2">
              <a:buFontTx/>
              <a:buChar char="•"/>
            </a:pPr>
            <a:r>
              <a:rPr lang="en-US" sz="2500" dirty="0" smtClean="0">
                <a:solidFill>
                  <a:schemeClr val="tx2"/>
                </a:solidFill>
              </a:rPr>
              <a:t>Bent by: cornea, lens and to a lesser extent, humors</a:t>
            </a:r>
          </a:p>
          <a:p>
            <a:pPr lvl="1">
              <a:buFontTx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Accommodation Reflex</a:t>
            </a:r>
            <a:r>
              <a:rPr lang="en-US" sz="2800" dirty="0" smtClean="0">
                <a:solidFill>
                  <a:schemeClr val="tx2"/>
                </a:solidFill>
              </a:rPr>
              <a:t> – ability of lens to adjust in order to see close or distant objects.</a:t>
            </a:r>
          </a:p>
          <a:p>
            <a:pPr lvl="4">
              <a:buFontTx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For distant objects the lens is flat and the </a:t>
            </a:r>
            <a:r>
              <a:rPr lang="en-US" sz="2400" dirty="0" err="1" smtClean="0">
                <a:solidFill>
                  <a:schemeClr val="tx2"/>
                </a:solidFill>
              </a:rPr>
              <a:t>ciliary</a:t>
            </a:r>
            <a:r>
              <a:rPr lang="en-US" sz="2400" dirty="0" smtClean="0">
                <a:solidFill>
                  <a:schemeClr val="tx2"/>
                </a:solidFill>
              </a:rPr>
              <a:t> muscle relax</a:t>
            </a:r>
          </a:p>
          <a:p>
            <a:pPr lvl="4">
              <a:buFontTx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For close objects the lens becomes round and the </a:t>
            </a:r>
            <a:r>
              <a:rPr lang="en-US" sz="2400" dirty="0" err="1" smtClean="0">
                <a:solidFill>
                  <a:schemeClr val="tx2"/>
                </a:solidFill>
              </a:rPr>
              <a:t>ciliary</a:t>
            </a:r>
            <a:r>
              <a:rPr lang="en-US" sz="2400" dirty="0" smtClean="0">
                <a:solidFill>
                  <a:schemeClr val="tx2"/>
                </a:solidFill>
              </a:rPr>
              <a:t> muscles contract</a:t>
            </a:r>
          </a:p>
          <a:p>
            <a:pPr>
              <a:buFontTx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With aging, lens loses some elasticity and is unable to accommodate.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Defects: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Glaucoma</a:t>
            </a:r>
            <a:r>
              <a:rPr lang="en-US" dirty="0" smtClean="0"/>
              <a:t>: build-up of aqueous humor </a:t>
            </a:r>
          </a:p>
          <a:p>
            <a:pPr lvl="1"/>
            <a:r>
              <a:rPr lang="en-US" dirty="0" smtClean="0"/>
              <a:t>Treatment: topical eye drops</a:t>
            </a:r>
          </a:p>
          <a:p>
            <a:pPr lvl="1"/>
            <a:r>
              <a:rPr lang="en-US" dirty="0" smtClean="0"/>
              <a:t>Cause: high blood pressure; diabetes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Cataracts</a:t>
            </a:r>
            <a:r>
              <a:rPr lang="en-US" dirty="0" smtClean="0"/>
              <a:t>: clouding and/or hardening of lens</a:t>
            </a:r>
          </a:p>
          <a:p>
            <a:pPr lvl="1"/>
            <a:r>
              <a:rPr lang="en-US" dirty="0" smtClean="0"/>
              <a:t>Treatment: removal; strong eyeglasses</a:t>
            </a:r>
          </a:p>
          <a:p>
            <a:pPr lvl="1"/>
            <a:r>
              <a:rPr lang="en-US" dirty="0" smtClean="0"/>
              <a:t>Cause: age, trauma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ranscope.ghandchi.com/Fun/eyes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438400" y="304800"/>
            <a:ext cx="41910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Astigmatisms:</a:t>
            </a:r>
            <a:r>
              <a:rPr lang="en-US" b="1" dirty="0" smtClean="0"/>
              <a:t> </a:t>
            </a:r>
            <a:r>
              <a:rPr lang="en-US" dirty="0" smtClean="0"/>
              <a:t> irregular shaped cornea (or lens)</a:t>
            </a:r>
          </a:p>
          <a:p>
            <a:pPr lvl="1"/>
            <a:r>
              <a:rPr lang="en-US" dirty="0" smtClean="0"/>
              <a:t>Treatment: glasses or contact lenses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124200"/>
            <a:ext cx="2476901" cy="17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048000"/>
            <a:ext cx="246854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Myopia:</a:t>
            </a:r>
            <a:r>
              <a:rPr lang="en-US" b="1" dirty="0" smtClean="0"/>
              <a:t> </a:t>
            </a:r>
            <a:r>
              <a:rPr lang="en-US" dirty="0" smtClean="0"/>
              <a:t>near sightedness; image is focused </a:t>
            </a:r>
            <a:r>
              <a:rPr lang="en-US" i="1" dirty="0" smtClean="0"/>
              <a:t>in front of</a:t>
            </a:r>
            <a:r>
              <a:rPr lang="en-US" dirty="0" smtClean="0"/>
              <a:t> fovea</a:t>
            </a:r>
          </a:p>
          <a:p>
            <a:pPr lvl="1"/>
            <a:r>
              <a:rPr lang="en-US" dirty="0" smtClean="0"/>
              <a:t>Treatment: biconcave lens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799" y="3352800"/>
            <a:ext cx="3048001" cy="178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352800"/>
            <a:ext cx="274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Hyperopia:</a:t>
            </a:r>
            <a:r>
              <a:rPr lang="en-US" dirty="0" smtClean="0"/>
              <a:t> far sightedness; image focused </a:t>
            </a:r>
            <a:r>
              <a:rPr lang="en-US" i="1" dirty="0" smtClean="0"/>
              <a:t>behind</a:t>
            </a:r>
            <a:r>
              <a:rPr lang="en-US" dirty="0" smtClean="0"/>
              <a:t> fovea</a:t>
            </a:r>
          </a:p>
          <a:p>
            <a:pPr lvl="1"/>
            <a:r>
              <a:rPr lang="en-US" dirty="0" smtClean="0"/>
              <a:t>Treatment: biconvex lens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352800"/>
            <a:ext cx="35292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505200"/>
            <a:ext cx="2659672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410200" y="697284"/>
            <a:ext cx="2801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hlinkClick r:id="rId4" action="ppaction://hlinkfile"/>
              </a:rPr>
              <a:t>Focusing Problems Animation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eye works: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www.youtube.com/watch?v=fn6v3SkH0LI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453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70042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:\Science\Resources\Biology\Biology 20\B20 New Text Images\BIO2030\attachments\BIO30_text art\S02-C14-F01-BIO2030S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8001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workbook pg. 184 Exercise 11-3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label and color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721022"/>
            <a:ext cx="4272534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00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Layers of The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lvl="1"/>
            <a:r>
              <a:rPr lang="en-US" sz="2800" b="1" i="1" u="sng" dirty="0" smtClean="0"/>
              <a:t>Sclera</a:t>
            </a:r>
            <a:r>
              <a:rPr lang="en-US" sz="2800" dirty="0" smtClean="0"/>
              <a:t>:</a:t>
            </a:r>
            <a:endParaRPr lang="en-US" sz="2000" dirty="0" smtClean="0"/>
          </a:p>
          <a:p>
            <a:pPr lvl="2"/>
            <a:r>
              <a:rPr lang="en-US" sz="2400" dirty="0" smtClean="0"/>
              <a:t> Outer white part of the eye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made of tough connective tissue</a:t>
            </a:r>
            <a:endParaRPr lang="en-US" sz="1800" dirty="0" smtClean="0"/>
          </a:p>
          <a:p>
            <a:pPr lvl="2"/>
            <a:r>
              <a:rPr lang="en-US" sz="2400" dirty="0" smtClean="0"/>
              <a:t>Resists punctures, is under fluid pressure from below</a:t>
            </a:r>
            <a:endParaRPr lang="en-US" sz="1800" dirty="0" smtClean="0"/>
          </a:p>
          <a:p>
            <a:pPr lvl="1"/>
            <a:r>
              <a:rPr lang="en-US" sz="2800" b="1" i="1" u="sng" dirty="0" smtClean="0"/>
              <a:t>Choroid</a:t>
            </a:r>
            <a:r>
              <a:rPr lang="en-US" sz="2800" dirty="0" smtClean="0"/>
              <a:t>:</a:t>
            </a:r>
            <a:endParaRPr lang="en-US" sz="2000" dirty="0" smtClean="0"/>
          </a:p>
          <a:p>
            <a:pPr lvl="2"/>
            <a:r>
              <a:rPr lang="en-US" sz="2400" dirty="0" smtClean="0"/>
              <a:t>Middle layer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contains numerous blood vessels</a:t>
            </a:r>
            <a:endParaRPr lang="en-US" sz="1800" dirty="0" smtClean="0"/>
          </a:p>
          <a:p>
            <a:pPr lvl="2"/>
            <a:r>
              <a:rPr lang="en-US" sz="2400" dirty="0" smtClean="0"/>
              <a:t>Contains a black pigment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darkens the interior of the eye</a:t>
            </a:r>
            <a:endParaRPr lang="en-US" sz="1800" dirty="0" smtClean="0"/>
          </a:p>
          <a:p>
            <a:pPr lvl="2"/>
            <a:r>
              <a:rPr lang="en-US" sz="2400" dirty="0" smtClean="0"/>
              <a:t>Compared to the dull black lining of a camera, prevents scattering and reflecting of incoming light rays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</a:t>
            </a:r>
            <a:r>
              <a:rPr lang="en-US" dirty="0"/>
              <a:t>of The </a:t>
            </a:r>
            <a:r>
              <a:rPr lang="en-US" dirty="0" smtClean="0"/>
              <a:t>Eye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800" b="1" i="1" u="sng" dirty="0"/>
              <a:t>Retina</a:t>
            </a:r>
            <a:r>
              <a:rPr lang="en-US" sz="2800" dirty="0" smtClean="0"/>
              <a:t>:</a:t>
            </a:r>
            <a:endParaRPr lang="en-US" sz="2000" dirty="0"/>
          </a:p>
          <a:p>
            <a:pPr lvl="2"/>
            <a:r>
              <a:rPr lang="en-US" sz="2400" dirty="0"/>
              <a:t>Contains the Photoreceptors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Rods &amp; Cones</a:t>
            </a:r>
            <a:endParaRPr lang="en-US" sz="1800" dirty="0"/>
          </a:p>
          <a:p>
            <a:pPr lvl="2"/>
            <a:r>
              <a:rPr lang="en-US" sz="2400" dirty="0"/>
              <a:t>Converts light into nerve impulse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to the Occipital lobe</a:t>
            </a:r>
            <a:endParaRPr lang="en-US" sz="1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406822"/>
            <a:ext cx="390525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182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990600"/>
            <a:ext cx="21621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Photoreceptors: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89567"/>
            <a:ext cx="4191000" cy="45720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Rods</a:t>
            </a:r>
          </a:p>
          <a:p>
            <a:r>
              <a:rPr lang="en-US" sz="2400" dirty="0" smtClean="0"/>
              <a:t>Cylinder shaped</a:t>
            </a:r>
          </a:p>
          <a:p>
            <a:r>
              <a:rPr lang="en-US" sz="2400" dirty="0" smtClean="0"/>
              <a:t>About 120 million in each retina</a:t>
            </a:r>
          </a:p>
          <a:p>
            <a:r>
              <a:rPr lang="en-US" sz="2400" dirty="0" smtClean="0"/>
              <a:t>Found toward the periphery of the retina</a:t>
            </a:r>
          </a:p>
          <a:p>
            <a:r>
              <a:rPr lang="en-US" sz="2400" dirty="0" smtClean="0"/>
              <a:t>Function best in dim light</a:t>
            </a:r>
          </a:p>
          <a:p>
            <a:r>
              <a:rPr lang="en-US" sz="2400" dirty="0" smtClean="0"/>
              <a:t>Do not provide sharp images</a:t>
            </a:r>
          </a:p>
          <a:p>
            <a:r>
              <a:rPr lang="en-US" sz="2400" dirty="0" smtClean="0"/>
              <a:t>Pigment: rhodopsin</a:t>
            </a:r>
          </a:p>
          <a:p>
            <a:r>
              <a:rPr lang="en-US" sz="2400" dirty="0" smtClean="0"/>
              <a:t>No color differentiation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b="1" u="sng" dirty="0" smtClean="0"/>
              <a:t>Cones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Flask shaped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About 6 million in each retina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Concentrated at the center of the retina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Function best in bright light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Provide sharp images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Pigment: sensitive to color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Differentiates color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Rods and Cones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24162"/>
            <a:ext cx="5401508" cy="4119438"/>
          </a:xfrm>
        </p:spPr>
      </p:pic>
    </p:spTree>
    <p:extLst>
      <p:ext uri="{BB962C8B-B14F-4D97-AF65-F5344CB8AC3E}">
        <p14:creationId xmlns:p14="http://schemas.microsoft.com/office/powerpoint/2010/main" val="40216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603</TotalTime>
  <Words>647</Words>
  <Application>Microsoft Office PowerPoint</Application>
  <PresentationFormat>On-screen Show (4:3)</PresentationFormat>
  <Paragraphs>91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Tw Cen MT</vt:lpstr>
      <vt:lpstr>Wingdings</vt:lpstr>
      <vt:lpstr>Wingdings 2</vt:lpstr>
      <vt:lpstr>Median</vt:lpstr>
      <vt:lpstr>The Structures of the Human Eye</vt:lpstr>
      <vt:lpstr>PowerPoint Presentation</vt:lpstr>
      <vt:lpstr>PowerPoint Presentation</vt:lpstr>
      <vt:lpstr>PowerPoint Presentation</vt:lpstr>
      <vt:lpstr>Practice!</vt:lpstr>
      <vt:lpstr> Layers of The Eye</vt:lpstr>
      <vt:lpstr>Layers of The Eye (continued)</vt:lpstr>
      <vt:lpstr> The Photoreceptors:</vt:lpstr>
      <vt:lpstr>Rods and Cones</vt:lpstr>
      <vt:lpstr>Are you color blind?</vt:lpstr>
      <vt:lpstr>Eye Anatomy</vt:lpstr>
      <vt:lpstr>E) Eye Anatomy</vt:lpstr>
      <vt:lpstr>Anatomy cont’d:</vt:lpstr>
      <vt:lpstr>Anatomy cont’d:</vt:lpstr>
      <vt:lpstr>Anatomy cont’d:</vt:lpstr>
      <vt:lpstr>Protection of the Eye:</vt:lpstr>
      <vt:lpstr>Protection cont’d:</vt:lpstr>
      <vt:lpstr>Vision </vt:lpstr>
      <vt:lpstr>Vision Defects:</vt:lpstr>
      <vt:lpstr>PowerPoint Presentation</vt:lpstr>
      <vt:lpstr>PowerPoint Presentation</vt:lpstr>
      <vt:lpstr>PowerPoint Presentation</vt:lpstr>
      <vt:lpstr>How the eye works:</vt:lpstr>
    </vt:vector>
  </TitlesOfParts>
  <Company>RDCRD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Eye</dc:title>
  <dc:creator>lbenoit</dc:creator>
  <cp:lastModifiedBy>Madelene Caine</cp:lastModifiedBy>
  <cp:revision>59</cp:revision>
  <cp:lastPrinted>2014-11-16T19:04:16Z</cp:lastPrinted>
  <dcterms:created xsi:type="dcterms:W3CDTF">2008-09-18T02:59:27Z</dcterms:created>
  <dcterms:modified xsi:type="dcterms:W3CDTF">2017-04-03T02:16:11Z</dcterms:modified>
</cp:coreProperties>
</file>