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6" r:id="rId9"/>
    <p:sldId id="267" r:id="rId10"/>
    <p:sldId id="268" r:id="rId11"/>
    <p:sldId id="269" r:id="rId12"/>
    <p:sldId id="270" r:id="rId13"/>
    <p:sldId id="271" r:id="rId14"/>
    <p:sldId id="272" r:id="rId15"/>
    <p:sldId id="273" r:id="rId16"/>
    <p:sldId id="263" r:id="rId17"/>
    <p:sldId id="26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420"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CA"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CA"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CA"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CA"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CA"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CA"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CA"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CA"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CA" smtClean="0"/>
              <a:t>Drag picture to placeholder or click icon to add</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10/14/2014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CA"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10/14/2014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10/14/2014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10/14/2014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10/14/2014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10/14/2014</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CA"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1341" y="444290"/>
            <a:ext cx="7808976" cy="1088136"/>
          </a:xfrm>
        </p:spPr>
        <p:txBody>
          <a:bodyPr/>
          <a:lstStyle/>
          <a:p>
            <a:r>
              <a:rPr lang="en-US" dirty="0" smtClean="0"/>
              <a:t>Types of Neurons</a:t>
            </a:r>
            <a:endParaRPr lang="en-US" dirty="0"/>
          </a:p>
        </p:txBody>
      </p:sp>
      <p:sp>
        <p:nvSpPr>
          <p:cNvPr id="3" name="Subtitle 2"/>
          <p:cNvSpPr>
            <a:spLocks noGrp="1"/>
          </p:cNvSpPr>
          <p:nvPr>
            <p:ph type="subTitle" idx="1"/>
          </p:nvPr>
        </p:nvSpPr>
        <p:spPr>
          <a:xfrm>
            <a:off x="421341" y="1725609"/>
            <a:ext cx="7754112" cy="1468351"/>
          </a:xfrm>
        </p:spPr>
        <p:txBody>
          <a:bodyPr>
            <a:normAutofit fontScale="62500" lnSpcReduction="20000"/>
          </a:bodyPr>
          <a:lstStyle/>
          <a:p>
            <a:r>
              <a:rPr lang="en-US" sz="2600" dirty="0" smtClean="0"/>
              <a:t>HCS 2050   </a:t>
            </a:r>
          </a:p>
          <a:p>
            <a:endParaRPr lang="en-US" sz="2600" dirty="0"/>
          </a:p>
          <a:p>
            <a:r>
              <a:rPr lang="en-US" sz="2900" dirty="0" smtClean="0">
                <a:solidFill>
                  <a:schemeClr val="tx1"/>
                </a:solidFill>
              </a:rPr>
              <a:t>SLO: 1.4 - </a:t>
            </a:r>
            <a:r>
              <a:rPr lang="en-US" sz="2900" dirty="0">
                <a:solidFill>
                  <a:schemeClr val="tx1"/>
                </a:solidFill>
              </a:rPr>
              <a:t>Explain the structure and function of neurons and </a:t>
            </a:r>
            <a:r>
              <a:rPr lang="en-US" sz="2900" dirty="0" err="1" smtClean="0">
                <a:solidFill>
                  <a:schemeClr val="tx1"/>
                </a:solidFill>
              </a:rPr>
              <a:t>neuroligia</a:t>
            </a:r>
            <a:endParaRPr lang="en-US" sz="2900" dirty="0" smtClean="0">
              <a:solidFill>
                <a:schemeClr val="tx1"/>
              </a:solidFill>
            </a:endParaRPr>
          </a:p>
          <a:p>
            <a:r>
              <a:rPr lang="en-US" sz="2900" dirty="0" smtClean="0">
                <a:solidFill>
                  <a:schemeClr val="tx1"/>
                </a:solidFill>
              </a:rPr>
              <a:t>1.5 – Explain the structure and function of nerves and tracts including afferent, efferent and mixed nerves</a:t>
            </a:r>
          </a:p>
          <a:p>
            <a:r>
              <a:rPr lang="en-US" sz="2900" dirty="0" smtClean="0">
                <a:solidFill>
                  <a:schemeClr val="tx1"/>
                </a:solidFill>
              </a:rPr>
              <a:t>1.6 – Summarize how a nerve impulse is transmitted</a:t>
            </a:r>
          </a:p>
          <a:p>
            <a:endParaRPr lang="en-US" dirty="0" smtClean="0">
              <a:solidFill>
                <a:schemeClr val="tx1"/>
              </a:solidFill>
            </a:endParaRPr>
          </a:p>
          <a:p>
            <a:endParaRPr lang="en-US" dirty="0"/>
          </a:p>
        </p:txBody>
      </p:sp>
      <p:pic>
        <p:nvPicPr>
          <p:cNvPr id="6" name="Picture 5" descr="imag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71989" y="3493830"/>
            <a:ext cx="3271233" cy="2573025"/>
          </a:xfrm>
          <a:prstGeom prst="rect">
            <a:avLst/>
          </a:prstGeom>
        </p:spPr>
      </p:pic>
    </p:spTree>
    <p:extLst>
      <p:ext uri="{BB962C8B-B14F-4D97-AF65-F5344CB8AC3E}">
        <p14:creationId xmlns:p14="http://schemas.microsoft.com/office/powerpoint/2010/main" val="5555085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Resting State</a:t>
            </a:r>
            <a:endParaRPr lang="en-US" dirty="0"/>
          </a:p>
        </p:txBody>
      </p:sp>
      <p:sp>
        <p:nvSpPr>
          <p:cNvPr id="3" name="Content Placeholder 2"/>
          <p:cNvSpPr>
            <a:spLocks noGrp="1"/>
          </p:cNvSpPr>
          <p:nvPr>
            <p:ph idx="1"/>
          </p:nvPr>
        </p:nvSpPr>
        <p:spPr/>
        <p:txBody>
          <a:bodyPr>
            <a:normAutofit/>
          </a:bodyPr>
          <a:lstStyle/>
          <a:p>
            <a:r>
              <a:rPr lang="en-US" sz="2800" dirty="0" smtClean="0"/>
              <a:t>At rest (not stimulated), a neuron’s membrane has a negative charge inside the cell and a positive charge on the outside – polarized.  The separation of these charges allows for the possibility (potential) for generating electricity if the charges move toward each other. </a:t>
            </a:r>
            <a:endParaRPr lang="en-US" sz="2800" dirty="0"/>
          </a:p>
        </p:txBody>
      </p:sp>
    </p:spTree>
    <p:extLst>
      <p:ext uri="{BB962C8B-B14F-4D97-AF65-F5344CB8AC3E}">
        <p14:creationId xmlns:p14="http://schemas.microsoft.com/office/powerpoint/2010/main" val="26701944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Watch video clip – Neuron Activity</a:t>
            </a:r>
          </a:p>
          <a:p>
            <a:pPr marL="0" indent="0">
              <a:buNone/>
            </a:pPr>
            <a:endParaRPr lang="en-US" dirty="0"/>
          </a:p>
        </p:txBody>
      </p:sp>
    </p:spTree>
    <p:extLst>
      <p:ext uri="{BB962C8B-B14F-4D97-AF65-F5344CB8AC3E}">
        <p14:creationId xmlns:p14="http://schemas.microsoft.com/office/powerpoint/2010/main" val="168432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Inside the cell is a higher concentration of potassium ions</a:t>
            </a:r>
          </a:p>
          <a:p>
            <a:r>
              <a:rPr lang="en-US" sz="2800" dirty="0" smtClean="0"/>
              <a:t>Outside the cell is a higher concentration of sodium ions</a:t>
            </a:r>
            <a:endParaRPr lang="en-US" sz="2800" dirty="0"/>
          </a:p>
        </p:txBody>
      </p:sp>
      <p:pic>
        <p:nvPicPr>
          <p:cNvPr id="4" name="Picture 3" descr="action_potential_3.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4202863" y="3761877"/>
            <a:ext cx="4497693" cy="3011706"/>
          </a:xfrm>
          <a:prstGeom prst="rect">
            <a:avLst/>
          </a:prstGeom>
        </p:spPr>
      </p:pic>
    </p:spTree>
    <p:extLst>
      <p:ext uri="{BB962C8B-B14F-4D97-AF65-F5344CB8AC3E}">
        <p14:creationId xmlns:p14="http://schemas.microsoft.com/office/powerpoint/2010/main" val="8846179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Depolarization</a:t>
            </a:r>
            <a:endParaRPr lang="en-US" dirty="0"/>
          </a:p>
        </p:txBody>
      </p:sp>
      <p:sp>
        <p:nvSpPr>
          <p:cNvPr id="3" name="Content Placeholder 2"/>
          <p:cNvSpPr>
            <a:spLocks noGrp="1"/>
          </p:cNvSpPr>
          <p:nvPr>
            <p:ph idx="1"/>
          </p:nvPr>
        </p:nvSpPr>
        <p:spPr/>
        <p:txBody>
          <a:bodyPr>
            <a:normAutofit/>
          </a:bodyPr>
          <a:lstStyle/>
          <a:p>
            <a:r>
              <a:rPr lang="en-US" sz="2800" dirty="0" smtClean="0"/>
              <a:t>A stimulus (electrical, chemical or mechanical of adequate force) causes specific channels in the membrane to open and allow </a:t>
            </a:r>
            <a:r>
              <a:rPr lang="en-US" sz="2800" dirty="0" smtClean="0">
                <a:solidFill>
                  <a:srgbClr val="FF0000"/>
                </a:solidFill>
              </a:rPr>
              <a:t>Na+ to flow into the cell</a:t>
            </a:r>
            <a:r>
              <a:rPr lang="en-US" sz="2800" dirty="0" smtClean="0"/>
              <a:t>.  As they move into the cell they make the inside of the membrane </a:t>
            </a:r>
            <a:r>
              <a:rPr lang="en-US" sz="2800" dirty="0" smtClean="0">
                <a:solidFill>
                  <a:srgbClr val="FF0000"/>
                </a:solidFill>
              </a:rPr>
              <a:t>less negative</a:t>
            </a:r>
            <a:r>
              <a:rPr lang="en-US" sz="2800" dirty="0" smtClean="0"/>
              <a:t>, causing an electrical difference - </a:t>
            </a:r>
            <a:r>
              <a:rPr lang="en-US" sz="2800" u="sng" dirty="0" smtClean="0">
                <a:solidFill>
                  <a:srgbClr val="FF0000"/>
                </a:solidFill>
              </a:rPr>
              <a:t>depolarization</a:t>
            </a:r>
            <a:endParaRPr lang="en-US" sz="2800" u="sng" dirty="0">
              <a:solidFill>
                <a:srgbClr val="FF0000"/>
              </a:solidFill>
            </a:endParaRPr>
          </a:p>
        </p:txBody>
      </p:sp>
    </p:spTree>
    <p:extLst>
      <p:ext uri="{BB962C8B-B14F-4D97-AF65-F5344CB8AC3E}">
        <p14:creationId xmlns:p14="http://schemas.microsoft.com/office/powerpoint/2010/main" val="683855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Repolarization</a:t>
            </a:r>
            <a:endParaRPr lang="en-US" dirty="0"/>
          </a:p>
        </p:txBody>
      </p:sp>
      <p:sp>
        <p:nvSpPr>
          <p:cNvPr id="3" name="Content Placeholder 2"/>
          <p:cNvSpPr>
            <a:spLocks noGrp="1"/>
          </p:cNvSpPr>
          <p:nvPr>
            <p:ph idx="1"/>
          </p:nvPr>
        </p:nvSpPr>
        <p:spPr/>
        <p:txBody>
          <a:bodyPr>
            <a:normAutofit/>
          </a:bodyPr>
          <a:lstStyle/>
          <a:p>
            <a:r>
              <a:rPr lang="en-US" sz="2800" dirty="0" smtClean="0"/>
              <a:t>The K+ channels open to allow K+ to leave the cell.  As the electric charge returns to resting value, the membrane undergoes repolarization.  While the membrane is repolarizing, it does not respond to further stimulation.  This means the action potential spreads in only one direction.</a:t>
            </a:r>
          </a:p>
          <a:p>
            <a:pPr marL="0" indent="0">
              <a:buNone/>
            </a:pPr>
            <a:endParaRPr lang="en-US" sz="2800" dirty="0"/>
          </a:p>
        </p:txBody>
      </p:sp>
    </p:spTree>
    <p:extLst>
      <p:ext uri="{BB962C8B-B14F-4D97-AF65-F5344CB8AC3E}">
        <p14:creationId xmlns:p14="http://schemas.microsoft.com/office/powerpoint/2010/main" val="9460284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Potential</a:t>
            </a:r>
            <a:endParaRPr lang="en-US" dirty="0"/>
          </a:p>
        </p:txBody>
      </p:sp>
      <p:pic>
        <p:nvPicPr>
          <p:cNvPr id="6" name="Content Placeholder 5" descr="Action potential 5.png"/>
          <p:cNvPicPr>
            <a:picLocks noGrp="1" noChangeAspect="1"/>
          </p:cNvPicPr>
          <p:nvPr>
            <p:ph idx="1"/>
          </p:nvPr>
        </p:nvPicPr>
        <p:blipFill>
          <a:blip r:embed="rId2" cstate="email">
            <a:extLst>
              <a:ext uri="{28A0092B-C50C-407E-A947-70E740481C1C}">
                <a14:useLocalDpi xmlns:a14="http://schemas.microsoft.com/office/drawing/2010/main" val="0"/>
              </a:ext>
            </a:extLst>
          </a:blip>
          <a:srcRect l="-11776" r="-11776"/>
          <a:stretch>
            <a:fillRect/>
          </a:stretch>
        </p:blipFill>
        <p:spPr>
          <a:xfrm>
            <a:off x="786481" y="1794194"/>
            <a:ext cx="7678696" cy="4331970"/>
          </a:xfrm>
        </p:spPr>
      </p:pic>
    </p:spTree>
    <p:extLst>
      <p:ext uri="{BB962C8B-B14F-4D97-AF65-F5344CB8AC3E}">
        <p14:creationId xmlns:p14="http://schemas.microsoft.com/office/powerpoint/2010/main" val="278359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Myelin Conduction</a:t>
            </a:r>
            <a:endParaRPr lang="en-US" dirty="0"/>
          </a:p>
        </p:txBody>
      </p:sp>
      <p:sp>
        <p:nvSpPr>
          <p:cNvPr id="3" name="Content Placeholder 2"/>
          <p:cNvSpPr>
            <a:spLocks noGrp="1"/>
          </p:cNvSpPr>
          <p:nvPr>
            <p:ph idx="1"/>
          </p:nvPr>
        </p:nvSpPr>
        <p:spPr/>
        <p:txBody>
          <a:bodyPr>
            <a:normAutofit/>
          </a:bodyPr>
          <a:lstStyle/>
          <a:p>
            <a:r>
              <a:rPr lang="en-US" sz="2800" dirty="0" smtClean="0"/>
              <a:t>Some axons are covered (coated) with fatty material called myelin</a:t>
            </a:r>
          </a:p>
          <a:p>
            <a:r>
              <a:rPr lang="en-US" sz="2800" dirty="0" smtClean="0"/>
              <a:t>If a fiber is not </a:t>
            </a:r>
            <a:r>
              <a:rPr lang="en-US" sz="2800" dirty="0" err="1" smtClean="0"/>
              <a:t>myelinated</a:t>
            </a:r>
            <a:r>
              <a:rPr lang="en-US" sz="2800" dirty="0" smtClean="0"/>
              <a:t>, the action potential spreads continuously along the cell’s membrane</a:t>
            </a:r>
          </a:p>
        </p:txBody>
      </p:sp>
      <p:pic>
        <p:nvPicPr>
          <p:cNvPr id="5" name="Picture 4" descr="action potential myelinated axo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00300" y="4634674"/>
            <a:ext cx="4745576" cy="2039765"/>
          </a:xfrm>
          <a:prstGeom prst="rect">
            <a:avLst/>
          </a:prstGeom>
        </p:spPr>
      </p:pic>
    </p:spTree>
    <p:extLst>
      <p:ext uri="{BB962C8B-B14F-4D97-AF65-F5344CB8AC3E}">
        <p14:creationId xmlns:p14="http://schemas.microsoft.com/office/powerpoint/2010/main" val="25068590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Saltatory </a:t>
            </a:r>
            <a:r>
              <a:rPr lang="en-US" dirty="0" smtClean="0"/>
              <a:t>Conduction</a:t>
            </a:r>
            <a:endParaRPr lang="en-US" dirty="0"/>
          </a:p>
        </p:txBody>
      </p:sp>
      <p:sp>
        <p:nvSpPr>
          <p:cNvPr id="3" name="Content Placeholder 2"/>
          <p:cNvSpPr>
            <a:spLocks noGrp="1"/>
          </p:cNvSpPr>
          <p:nvPr>
            <p:ph idx="1"/>
          </p:nvPr>
        </p:nvSpPr>
        <p:spPr>
          <a:xfrm>
            <a:off x="1267484" y="2042883"/>
            <a:ext cx="7076747" cy="3992563"/>
          </a:xfrm>
        </p:spPr>
        <p:txBody>
          <a:bodyPr>
            <a:normAutofit/>
          </a:bodyPr>
          <a:lstStyle/>
          <a:p>
            <a:r>
              <a:rPr lang="en-US" sz="2800" dirty="0"/>
              <a:t>When an axon is </a:t>
            </a:r>
            <a:r>
              <a:rPr lang="en-US" sz="2800" dirty="0" err="1"/>
              <a:t>myelinated</a:t>
            </a:r>
            <a:r>
              <a:rPr lang="en-US" sz="2800" dirty="0"/>
              <a:t>, the myelin causes the action potential to “jump” like a spark from node to node.</a:t>
            </a:r>
          </a:p>
          <a:p>
            <a:r>
              <a:rPr lang="en-US" sz="2800" dirty="0" smtClean="0"/>
              <a:t>This type of conduction is called </a:t>
            </a:r>
            <a:r>
              <a:rPr lang="en-US" sz="2800" dirty="0" err="1" smtClean="0">
                <a:solidFill>
                  <a:srgbClr val="FF0000"/>
                </a:solidFill>
              </a:rPr>
              <a:t>saltatory</a:t>
            </a:r>
            <a:r>
              <a:rPr lang="en-US" sz="2800" dirty="0" smtClean="0">
                <a:solidFill>
                  <a:srgbClr val="FF0000"/>
                </a:solidFill>
              </a:rPr>
              <a:t> </a:t>
            </a:r>
            <a:r>
              <a:rPr lang="en-US" sz="2800" dirty="0" smtClean="0"/>
              <a:t>conduction (This type of conduction is impaired with MS)</a:t>
            </a:r>
            <a:endParaRPr lang="en-US" sz="2800" dirty="0"/>
          </a:p>
        </p:txBody>
      </p:sp>
    </p:spTree>
    <p:extLst>
      <p:ext uri="{BB962C8B-B14F-4D97-AF65-F5344CB8AC3E}">
        <p14:creationId xmlns:p14="http://schemas.microsoft.com/office/powerpoint/2010/main" val="15740409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Neurons</a:t>
            </a:r>
            <a:endParaRPr lang="en-US" dirty="0"/>
          </a:p>
        </p:txBody>
      </p:sp>
      <p:sp>
        <p:nvSpPr>
          <p:cNvPr id="3" name="Content Placeholder 2"/>
          <p:cNvSpPr>
            <a:spLocks noGrp="1"/>
          </p:cNvSpPr>
          <p:nvPr>
            <p:ph idx="1"/>
          </p:nvPr>
        </p:nvSpPr>
        <p:spPr/>
        <p:txBody>
          <a:bodyPr/>
          <a:lstStyle/>
          <a:p>
            <a:r>
              <a:rPr lang="en-US" sz="2800" dirty="0" smtClean="0"/>
              <a:t>Neurons relay information to or from the CNS or within the CNS</a:t>
            </a:r>
          </a:p>
          <a:p>
            <a:pPr marL="0" indent="0">
              <a:buNone/>
            </a:pPr>
            <a:endParaRPr lang="en-US" dirty="0"/>
          </a:p>
        </p:txBody>
      </p:sp>
      <p:pic>
        <p:nvPicPr>
          <p:cNvPr id="4" name="Picture 3" descr="CNS and PN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6676" y="3431268"/>
            <a:ext cx="3559269" cy="2850251"/>
          </a:xfrm>
          <a:prstGeom prst="rect">
            <a:avLst/>
          </a:prstGeom>
        </p:spPr>
      </p:pic>
    </p:spTree>
    <p:extLst>
      <p:ext uri="{BB962C8B-B14F-4D97-AF65-F5344CB8AC3E}">
        <p14:creationId xmlns:p14="http://schemas.microsoft.com/office/powerpoint/2010/main" val="2638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Sensory Neurons –(</a:t>
            </a:r>
            <a:r>
              <a:rPr lang="en-US" sz="2800" dirty="0" smtClean="0">
                <a:solidFill>
                  <a:srgbClr val="FF0000"/>
                </a:solidFill>
              </a:rPr>
              <a:t>afferent neurons</a:t>
            </a:r>
            <a:r>
              <a:rPr lang="en-US" sz="2800" dirty="0" smtClean="0"/>
              <a:t>) conduct impulses to the spinal cord and brain – usually from sensory nerves (sight, sound, touch, taste and smell)</a:t>
            </a:r>
          </a:p>
          <a:p>
            <a:pPr marL="0" indent="0">
              <a:buNone/>
            </a:pPr>
            <a:endParaRPr lang="en-US" dirty="0" smtClean="0"/>
          </a:p>
        </p:txBody>
      </p:sp>
      <p:pic>
        <p:nvPicPr>
          <p:cNvPr id="4" name="Picture 3" descr="afferent-neurons smell.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41463" y="3880698"/>
            <a:ext cx="4302652" cy="2395143"/>
          </a:xfrm>
          <a:prstGeom prst="rect">
            <a:avLst/>
          </a:prstGeom>
        </p:spPr>
      </p:pic>
    </p:spTree>
    <p:extLst>
      <p:ext uri="{BB962C8B-B14F-4D97-AF65-F5344CB8AC3E}">
        <p14:creationId xmlns:p14="http://schemas.microsoft.com/office/powerpoint/2010/main" val="3552659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smtClean="0"/>
              <a:t>Motor Neurons – (</a:t>
            </a:r>
            <a:r>
              <a:rPr lang="en-US" sz="2800" dirty="0" smtClean="0">
                <a:solidFill>
                  <a:srgbClr val="FF0000"/>
                </a:solidFill>
              </a:rPr>
              <a:t>efferent neurons</a:t>
            </a:r>
            <a:r>
              <a:rPr lang="en-US" sz="2800" dirty="0" smtClean="0"/>
              <a:t>) carry impulses from the CNS to muscles and glands – </a:t>
            </a:r>
            <a:r>
              <a:rPr lang="en-US" sz="2800" dirty="0" smtClean="0">
                <a:solidFill>
                  <a:srgbClr val="FF0000"/>
                </a:solidFill>
              </a:rPr>
              <a:t>effectors</a:t>
            </a:r>
          </a:p>
          <a:p>
            <a:pPr marL="0" indent="0">
              <a:buNone/>
            </a:pPr>
            <a:endParaRPr lang="en-US" dirty="0" smtClean="0">
              <a:solidFill>
                <a:srgbClr val="FF0000"/>
              </a:solidFill>
            </a:endParaRPr>
          </a:p>
          <a:p>
            <a:pPr marL="0" indent="0">
              <a:buNone/>
            </a:pPr>
            <a:endParaRPr lang="en-US" dirty="0">
              <a:solidFill>
                <a:srgbClr val="FF0000"/>
              </a:solidFill>
            </a:endParaRPr>
          </a:p>
        </p:txBody>
      </p:sp>
      <p:pic>
        <p:nvPicPr>
          <p:cNvPr id="4" name="Picture 3" descr="motor neurons.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71787" y="3416831"/>
            <a:ext cx="4467785" cy="3441169"/>
          </a:xfrm>
          <a:prstGeom prst="rect">
            <a:avLst/>
          </a:prstGeom>
        </p:spPr>
      </p:pic>
      <p:pic>
        <p:nvPicPr>
          <p:cNvPr id="5" name="Picture 4" descr="motor neuron 2.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5182" y="3318515"/>
            <a:ext cx="3483068" cy="3075010"/>
          </a:xfrm>
          <a:prstGeom prst="rect">
            <a:avLst/>
          </a:prstGeom>
        </p:spPr>
      </p:pic>
    </p:spTree>
    <p:extLst>
      <p:ext uri="{BB962C8B-B14F-4D97-AF65-F5344CB8AC3E}">
        <p14:creationId xmlns:p14="http://schemas.microsoft.com/office/powerpoint/2010/main" val="3985725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660558" y="1710252"/>
            <a:ext cx="7076747" cy="3992563"/>
          </a:xfrm>
        </p:spPr>
        <p:txBody>
          <a:bodyPr/>
          <a:lstStyle/>
          <a:p>
            <a:r>
              <a:rPr lang="en-US" sz="2800" dirty="0" smtClean="0"/>
              <a:t>Interneurons – (central or association neurons) relay information from place to place in the CNS – learning</a:t>
            </a:r>
          </a:p>
          <a:p>
            <a:pPr marL="0" indent="0">
              <a:buNone/>
            </a:pPr>
            <a:endParaRPr lang="en-US" dirty="0"/>
          </a:p>
        </p:txBody>
      </p:sp>
      <p:pic>
        <p:nvPicPr>
          <p:cNvPr id="5" name="Picture 4" descr="interneuron leg muscle .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3507426" y="3076166"/>
            <a:ext cx="2683341" cy="3781834"/>
          </a:xfrm>
          <a:prstGeom prst="rect">
            <a:avLst/>
          </a:prstGeom>
        </p:spPr>
      </p:pic>
    </p:spTree>
    <p:extLst>
      <p:ext uri="{BB962C8B-B14F-4D97-AF65-F5344CB8AC3E}">
        <p14:creationId xmlns:p14="http://schemas.microsoft.com/office/powerpoint/2010/main" val="35771344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Neuron fibers are collected into bundles of different sizes</a:t>
            </a:r>
          </a:p>
          <a:p>
            <a:r>
              <a:rPr lang="en-US" sz="2800" dirty="0" smtClean="0"/>
              <a:t>Peripheral nervous system fiber bundles are called </a:t>
            </a:r>
            <a:r>
              <a:rPr lang="en-US" sz="2800" dirty="0" smtClean="0">
                <a:solidFill>
                  <a:srgbClr val="FF0000"/>
                </a:solidFill>
              </a:rPr>
              <a:t>nerves</a:t>
            </a:r>
          </a:p>
          <a:p>
            <a:r>
              <a:rPr lang="en-US" sz="2800" dirty="0" smtClean="0"/>
              <a:t>Central nervous system fiber bundles are called </a:t>
            </a:r>
            <a:r>
              <a:rPr lang="en-US" sz="2800" dirty="0" smtClean="0">
                <a:solidFill>
                  <a:srgbClr val="FF0000"/>
                </a:solidFill>
              </a:rPr>
              <a:t>tracts</a:t>
            </a:r>
            <a:endParaRPr lang="en-US" sz="2800" dirty="0">
              <a:solidFill>
                <a:srgbClr val="FF0000"/>
              </a:solidFill>
            </a:endParaRPr>
          </a:p>
        </p:txBody>
      </p:sp>
    </p:spTree>
    <p:extLst>
      <p:ext uri="{BB962C8B-B14F-4D97-AF65-F5344CB8AC3E}">
        <p14:creationId xmlns:p14="http://schemas.microsoft.com/office/powerpoint/2010/main" val="7036535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2800" dirty="0" smtClean="0"/>
              <a:t>A nerve may contain all sensory fiber, all motor fibers or a combination of both (mixed nerves)</a:t>
            </a:r>
            <a:endParaRPr lang="en-US" sz="2800" dirty="0"/>
          </a:p>
        </p:txBody>
      </p:sp>
      <p:pic>
        <p:nvPicPr>
          <p:cNvPr id="4" name="Picture 3" descr="mixed nerves.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4099" y="3602408"/>
            <a:ext cx="5884825" cy="2979658"/>
          </a:xfrm>
          <a:prstGeom prst="rect">
            <a:avLst/>
          </a:prstGeom>
        </p:spPr>
      </p:pic>
    </p:spTree>
    <p:extLst>
      <p:ext uri="{BB962C8B-B14F-4D97-AF65-F5344CB8AC3E}">
        <p14:creationId xmlns:p14="http://schemas.microsoft.com/office/powerpoint/2010/main" val="805962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sz="2800" dirty="0" smtClean="0"/>
              <a:t>Most cranial and all spinal nerves carry both sensory and motor fibers called mixed nerves</a:t>
            </a:r>
          </a:p>
          <a:p>
            <a:r>
              <a:rPr lang="en-US" sz="2800" dirty="0" smtClean="0"/>
              <a:t>Remember that in mixed nerves, impulses may be travelling in </a:t>
            </a:r>
            <a:r>
              <a:rPr lang="en-US" sz="2800" dirty="0" smtClean="0">
                <a:solidFill>
                  <a:srgbClr val="FF0000"/>
                </a:solidFill>
              </a:rPr>
              <a:t>two directions </a:t>
            </a:r>
            <a:r>
              <a:rPr lang="en-US" sz="2800" dirty="0" smtClean="0"/>
              <a:t>(toward or away from the CNS) but each fiber can only carry an impulse in </a:t>
            </a:r>
            <a:r>
              <a:rPr lang="en-US" sz="2800" u="sng" dirty="0" smtClean="0"/>
              <a:t>one direction</a:t>
            </a:r>
          </a:p>
          <a:p>
            <a:r>
              <a:rPr lang="en-US" sz="2800" dirty="0" smtClean="0"/>
              <a:t>Like a divided highway</a:t>
            </a:r>
            <a:endParaRPr lang="en-US" sz="2800" dirty="0"/>
          </a:p>
        </p:txBody>
      </p:sp>
    </p:spTree>
    <p:extLst>
      <p:ext uri="{BB962C8B-B14F-4D97-AF65-F5344CB8AC3E}">
        <p14:creationId xmlns:p14="http://schemas.microsoft.com/office/powerpoint/2010/main" val="32631638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Nerve Impulse</a:t>
            </a:r>
            <a:endParaRPr lang="en-US" dirty="0"/>
          </a:p>
        </p:txBody>
      </p:sp>
      <p:sp>
        <p:nvSpPr>
          <p:cNvPr id="3" name="Content Placeholder 2"/>
          <p:cNvSpPr>
            <a:spLocks noGrp="1"/>
          </p:cNvSpPr>
          <p:nvPr>
            <p:ph idx="1"/>
          </p:nvPr>
        </p:nvSpPr>
        <p:spPr/>
        <p:txBody>
          <a:bodyPr>
            <a:normAutofit/>
          </a:bodyPr>
          <a:lstStyle/>
          <a:p>
            <a:r>
              <a:rPr lang="en-US" sz="2800" dirty="0" smtClean="0"/>
              <a:t>A nerve impulse can be compared to the spread of an electric current along a wire</a:t>
            </a:r>
          </a:p>
          <a:p>
            <a:pPr marL="0" indent="0">
              <a:buNone/>
            </a:pPr>
            <a:endParaRPr lang="en-US" sz="2800" dirty="0"/>
          </a:p>
        </p:txBody>
      </p:sp>
      <p:pic>
        <p:nvPicPr>
          <p:cNvPr id="4" name="Picture 3" descr="electric current.gi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430" y="3283091"/>
            <a:ext cx="2956037" cy="2926026"/>
          </a:xfrm>
          <a:prstGeom prst="rect">
            <a:avLst/>
          </a:prstGeom>
        </p:spPr>
      </p:pic>
    </p:spTree>
    <p:extLst>
      <p:ext uri="{BB962C8B-B14F-4D97-AF65-F5344CB8AC3E}">
        <p14:creationId xmlns:p14="http://schemas.microsoft.com/office/powerpoint/2010/main" val="1633163678"/>
      </p:ext>
    </p:extLst>
  </p:cSld>
  <p:clrMapOvr>
    <a:masterClrMapping/>
  </p:clrMapOvr>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289</TotalTime>
  <Words>501</Words>
  <Application>Microsoft Office PowerPoint</Application>
  <PresentationFormat>On-screen Show (4:3)</PresentationFormat>
  <Paragraphs>36</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Calibri</vt:lpstr>
      <vt:lpstr>Corbel</vt:lpstr>
      <vt:lpstr>Wingdings</vt:lpstr>
      <vt:lpstr>Spectrum</vt:lpstr>
      <vt:lpstr>Types of Neurons</vt:lpstr>
      <vt:lpstr>Types of Neurons</vt:lpstr>
      <vt:lpstr>PowerPoint Presentation</vt:lpstr>
      <vt:lpstr>PowerPoint Presentation</vt:lpstr>
      <vt:lpstr>PowerPoint Presentation</vt:lpstr>
      <vt:lpstr>PowerPoint Presentation</vt:lpstr>
      <vt:lpstr>PowerPoint Presentation</vt:lpstr>
      <vt:lpstr>PowerPoint Presentation</vt:lpstr>
      <vt:lpstr>Nerve Impulse</vt:lpstr>
      <vt:lpstr>Resting State</vt:lpstr>
      <vt:lpstr>PowerPoint Presentation</vt:lpstr>
      <vt:lpstr>PowerPoint Presentation</vt:lpstr>
      <vt:lpstr>Depolarization</vt:lpstr>
      <vt:lpstr>Repolarization</vt:lpstr>
      <vt:lpstr>Action Potential</vt:lpstr>
      <vt:lpstr>Myelin Conduction</vt:lpstr>
      <vt:lpstr>Saltatory Conduction</vt:lpstr>
    </vt:vector>
  </TitlesOfParts>
  <Company>Ringette Central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Neurons</dc:title>
  <dc:creator>Lee  Caine</dc:creator>
  <cp:lastModifiedBy>Madelene Caine</cp:lastModifiedBy>
  <cp:revision>27</cp:revision>
  <dcterms:created xsi:type="dcterms:W3CDTF">2014-10-09T21:15:59Z</dcterms:created>
  <dcterms:modified xsi:type="dcterms:W3CDTF">2014-10-14T22:08:11Z</dcterms:modified>
</cp:coreProperties>
</file>